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13716000" cx="24384000"/>
  <p:notesSz cx="6858000" cy="9144000"/>
  <p:embeddedFontLst>
    <p:embeddedFont>
      <p:font typeface="Helvetica Neue"/>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9" roundtripDataSignature="AMtx7mjFURwmrbpNz8Zbp4Sez2D9ieIF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22ADF7-0B80-4612-B3D3-28E01A897CF1}">
  <a:tblStyle styleId="{D422ADF7-0B80-4612-B3D3-28E01A897CF1}" styleName="Table_0">
    <a:wholeTbl>
      <a:tcTxStyle b="off" i="off">
        <a:font>
          <a:latin typeface="Helvetica Neue"/>
          <a:ea typeface="Helvetica Neue"/>
          <a:cs typeface="Helvetica Neue"/>
        </a:font>
        <a:srgbClr val="000000"/>
      </a:tcTxStyle>
      <a:tcStyle>
        <a:tcBdr>
          <a:left>
            <a:ln cap="flat" cmpd="sng" w="12700">
              <a:solidFill>
                <a:srgbClr val="536773"/>
              </a:solidFill>
              <a:prstDash val="solid"/>
              <a:round/>
              <a:headEnd len="sm" w="sm" type="none"/>
              <a:tailEnd len="sm" w="sm" type="none"/>
            </a:ln>
          </a:left>
          <a:right>
            <a:ln cap="flat" cmpd="sng" w="12700">
              <a:solidFill>
                <a:srgbClr val="536773"/>
              </a:solidFill>
              <a:prstDash val="solid"/>
              <a:round/>
              <a:headEnd len="sm" w="sm" type="none"/>
              <a:tailEnd len="sm" w="sm" type="none"/>
            </a:ln>
          </a:right>
          <a:top>
            <a:ln cap="flat" cmpd="sng" w="12700">
              <a:solidFill>
                <a:srgbClr val="536773"/>
              </a:solidFill>
              <a:prstDash val="solid"/>
              <a:round/>
              <a:headEnd len="sm" w="sm" type="none"/>
              <a:tailEnd len="sm" w="sm" type="none"/>
            </a:ln>
          </a:top>
          <a:bottom>
            <a:ln cap="flat" cmpd="sng" w="12700">
              <a:solidFill>
                <a:srgbClr val="536773"/>
              </a:solidFill>
              <a:prstDash val="solid"/>
              <a:round/>
              <a:headEnd len="sm" w="sm" type="none"/>
              <a:tailEnd len="sm" w="sm" type="none"/>
            </a:ln>
          </a:bottom>
          <a:insideH>
            <a:ln cap="flat" cmpd="sng" w="12700">
              <a:solidFill>
                <a:srgbClr val="536773"/>
              </a:solidFill>
              <a:prstDash val="solid"/>
              <a:round/>
              <a:headEnd len="sm" w="sm" type="none"/>
              <a:tailEnd len="sm" w="sm" type="none"/>
            </a:ln>
          </a:insideH>
          <a:insideV>
            <a:ln cap="flat" cmpd="sng" w="12700">
              <a:solidFill>
                <a:srgbClr val="536773"/>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25400">
              <a:solidFill>
                <a:srgbClr val="000000"/>
              </a:solidFill>
              <a:prstDash val="solid"/>
              <a:round/>
              <a:headEnd len="sm" w="sm" type="none"/>
              <a:tailEnd len="sm" w="sm" type="none"/>
            </a:ln>
          </a:right>
          <a:top>
            <a:ln cap="flat" cmpd="sng" w="12700">
              <a:solidFill>
                <a:srgbClr val="536773"/>
              </a:solidFill>
              <a:prstDash val="solid"/>
              <a:round/>
              <a:headEnd len="sm" w="sm" type="none"/>
              <a:tailEnd len="sm" w="sm" type="none"/>
            </a:ln>
          </a:top>
          <a:bottom>
            <a:ln cap="flat" cmpd="sng" w="12700">
              <a:solidFill>
                <a:srgbClr val="536773"/>
              </a:solidFill>
              <a:prstDash val="solid"/>
              <a:round/>
              <a:headEnd len="sm" w="sm" type="none"/>
              <a:tailEnd len="sm" w="sm" type="none"/>
            </a:ln>
          </a:bottom>
          <a:insideH>
            <a:ln cap="flat" cmpd="sng" w="12700">
              <a:solidFill>
                <a:srgbClr val="536773"/>
              </a:solidFill>
              <a:prstDash val="solid"/>
              <a:round/>
              <a:headEnd len="sm" w="sm" type="none"/>
              <a:tailEnd len="sm" w="sm" type="none"/>
            </a:ln>
          </a:insideH>
          <a:insideV>
            <a:ln cap="flat" cmpd="sng" w="12700">
              <a:solidFill>
                <a:srgbClr val="536773"/>
              </a:solidFill>
              <a:prstDash val="solid"/>
              <a:round/>
              <a:headEnd len="sm" w="sm" type="none"/>
              <a:tailEnd len="sm" w="sm" type="none"/>
            </a:ln>
          </a:insideV>
        </a:tcBdr>
        <a:fill>
          <a:solidFill>
            <a:srgbClr val="FFFFFF">
              <a:alpha val="0"/>
            </a:srgbClr>
          </a:solidFill>
        </a:fill>
      </a:tcStyle>
    </a:firstCol>
    <a:lastRow>
      <a:tcTxStyle b="off" i="off">
        <a:font>
          <a:latin typeface="Helvetica Neue"/>
          <a:ea typeface="Helvetica Neue"/>
          <a:cs typeface="Helvetica Neue"/>
        </a:font>
        <a:srgbClr val="000000"/>
      </a:tcTxStyle>
      <a:tcStyle>
        <a:tcBdr>
          <a:left>
            <a:ln cap="flat" cmpd="sng" w="12700">
              <a:solidFill>
                <a:srgbClr val="536773"/>
              </a:solidFill>
              <a:prstDash val="solid"/>
              <a:round/>
              <a:headEnd len="sm" w="sm" type="none"/>
              <a:tailEnd len="sm" w="sm" type="none"/>
            </a:ln>
          </a:left>
          <a:right>
            <a:ln cap="flat" cmpd="sng" w="12700">
              <a:solidFill>
                <a:srgbClr val="536773"/>
              </a:solidFill>
              <a:prstDash val="solid"/>
              <a:round/>
              <a:headEnd len="sm" w="sm" type="none"/>
              <a:tailEnd len="sm" w="sm" type="none"/>
            </a:ln>
          </a:right>
          <a:top>
            <a:ln cap="flat" cmpd="sng" w="381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536773"/>
              </a:solidFill>
              <a:prstDash val="solid"/>
              <a:round/>
              <a:headEnd len="sm" w="sm" type="none"/>
              <a:tailEnd len="sm" w="sm" type="none"/>
            </a:ln>
          </a:insideH>
          <a:insideV>
            <a:ln cap="flat" cmpd="sng" w="12700">
              <a:solidFill>
                <a:srgbClr val="536773"/>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Helvetica Neue"/>
          <a:ea typeface="Helvetica Neue"/>
          <a:cs typeface="Helvetica Neue"/>
        </a:font>
        <a:srgbClr val="000000"/>
      </a:tcTxStyle>
      <a:tcStyle>
        <a:tcBdr>
          <a:left>
            <a:ln cap="flat" cmpd="sng" w="12700">
              <a:solidFill>
                <a:srgbClr val="536773"/>
              </a:solidFill>
              <a:prstDash val="solid"/>
              <a:round/>
              <a:headEnd len="sm" w="sm" type="none"/>
              <a:tailEnd len="sm" w="sm" type="none"/>
            </a:ln>
          </a:left>
          <a:right>
            <a:ln cap="flat" cmpd="sng" w="12700">
              <a:solidFill>
                <a:srgbClr val="536773"/>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536773"/>
              </a:solidFill>
              <a:prstDash val="solid"/>
              <a:round/>
              <a:headEnd len="sm" w="sm" type="none"/>
              <a:tailEnd len="sm" w="sm" type="none"/>
            </a:ln>
          </a:insideH>
          <a:insideV>
            <a:ln cap="flat" cmpd="sng" w="12700">
              <a:solidFill>
                <a:srgbClr val="536773"/>
              </a:solidFill>
              <a:prstDash val="solid"/>
              <a:round/>
              <a:headEnd len="sm" w="sm" type="none"/>
              <a:tailEnd len="sm" w="sm" type="none"/>
            </a:ln>
          </a:insideV>
        </a:tcBdr>
        <a:fill>
          <a:solidFill>
            <a:srgbClr val="55C1FF"/>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HelveticaNeue-bold.fntdata"/><Relationship Id="rId21" Type="http://schemas.openxmlformats.org/officeDocument/2006/relationships/slide" Target="slides/slide16.xml"/><Relationship Id="rId65" Type="http://schemas.openxmlformats.org/officeDocument/2006/relationships/font" Target="fonts/HelveticaNeue-regular.fntdata"/><Relationship Id="rId24" Type="http://schemas.openxmlformats.org/officeDocument/2006/relationships/slide" Target="slides/slide19.xml"/><Relationship Id="rId68" Type="http://schemas.openxmlformats.org/officeDocument/2006/relationships/font" Target="fonts/HelveticaNeue-boldItalic.fntdata"/><Relationship Id="rId23" Type="http://schemas.openxmlformats.org/officeDocument/2006/relationships/slide" Target="slides/slide18.xml"/><Relationship Id="rId67" Type="http://schemas.openxmlformats.org/officeDocument/2006/relationships/font" Target="fonts/HelveticaNeue-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 name="Google Shape;74;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 name="Google Shape;185;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 name="Google Shape;404;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 name="Google Shape;417;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61"/>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1" name="Google Shape;11;p61"/>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chemeClr val="accent1"/>
              </a:buClr>
              <a:buSzPts val="11600"/>
              <a:buFont typeface="Helvetica Neue"/>
              <a:buNone/>
              <a:defRPr sz="11600"/>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12" name="Google Shape;12;p61"/>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3" name="Google Shape;13;p6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8" name="Shape 48"/>
        <p:cNvGrpSpPr/>
        <p:nvPr/>
      </p:nvGrpSpPr>
      <p:grpSpPr>
        <a:xfrm>
          <a:off x="0" y="0"/>
          <a:ext cx="0" cy="0"/>
          <a:chOff x="0" y="0"/>
          <a:chExt cx="0" cy="0"/>
        </a:xfrm>
      </p:grpSpPr>
      <p:sp>
        <p:nvSpPr>
          <p:cNvPr id="49" name="Google Shape;49;p70"/>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chemeClr val="accent1"/>
              </a:buClr>
              <a:buSzPts val="1800"/>
              <a:buNone/>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50" name="Google Shape;50;p70"/>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1" name="Google Shape;51;p7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2" name="Shape 52"/>
        <p:cNvGrpSpPr/>
        <p:nvPr/>
      </p:nvGrpSpPr>
      <p:grpSpPr>
        <a:xfrm>
          <a:off x="0" y="0"/>
          <a:ext cx="0" cy="0"/>
          <a:chOff x="0" y="0"/>
          <a:chExt cx="0" cy="0"/>
        </a:xfrm>
      </p:grpSpPr>
      <p:sp>
        <p:nvSpPr>
          <p:cNvPr id="53" name="Google Shape;53;p71"/>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8500"/>
              <a:buFont typeface="Helvetica Neue"/>
              <a:buNone/>
              <a:defRPr>
                <a:solidFill>
                  <a:srgbClr val="000000"/>
                </a:solidFill>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54" name="Google Shape;54;p71"/>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5" name="Google Shape;55;p71"/>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000000"/>
              </a:buClr>
              <a:buSzPts val="5500"/>
              <a:buFont typeface="Helvetica Neue"/>
              <a:buNone/>
              <a:defRPr sz="5500"/>
            </a:lvl1pPr>
            <a:lvl2pPr indent="-228600" lvl="1" marL="914400" algn="l">
              <a:lnSpc>
                <a:spcPct val="100000"/>
              </a:lnSpc>
              <a:spcBef>
                <a:spcPts val="1800"/>
              </a:spcBef>
              <a:spcAft>
                <a:spcPts val="0"/>
              </a:spcAft>
              <a:buClr>
                <a:srgbClr val="000000"/>
              </a:buClr>
              <a:buSzPts val="5500"/>
              <a:buFont typeface="Helvetica Neue"/>
              <a:buNone/>
              <a:defRPr sz="5500"/>
            </a:lvl2pPr>
            <a:lvl3pPr indent="-228600" lvl="2" marL="1371600" algn="l">
              <a:lnSpc>
                <a:spcPct val="100000"/>
              </a:lnSpc>
              <a:spcBef>
                <a:spcPts val="1800"/>
              </a:spcBef>
              <a:spcAft>
                <a:spcPts val="0"/>
              </a:spcAft>
              <a:buClr>
                <a:srgbClr val="000000"/>
              </a:buClr>
              <a:buSzPts val="5500"/>
              <a:buFont typeface="Helvetica Neue"/>
              <a:buNone/>
              <a:defRPr sz="5500"/>
            </a:lvl3pPr>
            <a:lvl4pPr indent="-228600" lvl="3" marL="1828800" algn="l">
              <a:lnSpc>
                <a:spcPct val="100000"/>
              </a:lnSpc>
              <a:spcBef>
                <a:spcPts val="1800"/>
              </a:spcBef>
              <a:spcAft>
                <a:spcPts val="0"/>
              </a:spcAft>
              <a:buClr>
                <a:srgbClr val="000000"/>
              </a:buClr>
              <a:buSzPts val="5500"/>
              <a:buFont typeface="Helvetica Neue"/>
              <a:buNone/>
              <a:defRPr sz="5500"/>
            </a:lvl4pPr>
            <a:lvl5pPr indent="-228600" lvl="4" marL="228600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6" name="Google Shape;56;p7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57" name="Shape 57"/>
        <p:cNvGrpSpPr/>
        <p:nvPr/>
      </p:nvGrpSpPr>
      <p:grpSpPr>
        <a:xfrm>
          <a:off x="0" y="0"/>
          <a:ext cx="0" cy="0"/>
          <a:chOff x="0" y="0"/>
          <a:chExt cx="0" cy="0"/>
        </a:xfrm>
      </p:grpSpPr>
      <p:sp>
        <p:nvSpPr>
          <p:cNvPr id="58" name="Google Shape;58;p72"/>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9" name="Google Shape;59;p7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60" name="Shape 60"/>
        <p:cNvGrpSpPr/>
        <p:nvPr/>
      </p:nvGrpSpPr>
      <p:grpSpPr>
        <a:xfrm>
          <a:off x="0" y="0"/>
          <a:ext cx="0" cy="0"/>
          <a:chOff x="0" y="0"/>
          <a:chExt cx="0" cy="0"/>
        </a:xfrm>
      </p:grpSpPr>
      <p:sp>
        <p:nvSpPr>
          <p:cNvPr id="61" name="Google Shape;61;p73"/>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5000"/>
              <a:buFont typeface="Helvetica Neue"/>
              <a:buNone/>
              <a:defRPr b="1" sz="25000"/>
            </a:lvl1pPr>
            <a:lvl2pPr indent="-228600" lvl="1" marL="914400" algn="ctr">
              <a:lnSpc>
                <a:spcPct val="80000"/>
              </a:lnSpc>
              <a:spcBef>
                <a:spcPts val="0"/>
              </a:spcBef>
              <a:spcAft>
                <a:spcPts val="0"/>
              </a:spcAft>
              <a:buClr>
                <a:srgbClr val="000000"/>
              </a:buClr>
              <a:buSzPts val="25000"/>
              <a:buFont typeface="Helvetica Neue"/>
              <a:buNone/>
              <a:defRPr b="1" sz="25000"/>
            </a:lvl2pPr>
            <a:lvl3pPr indent="-228600" lvl="2" marL="1371600" algn="ctr">
              <a:lnSpc>
                <a:spcPct val="80000"/>
              </a:lnSpc>
              <a:spcBef>
                <a:spcPts val="0"/>
              </a:spcBef>
              <a:spcAft>
                <a:spcPts val="0"/>
              </a:spcAft>
              <a:buClr>
                <a:srgbClr val="000000"/>
              </a:buClr>
              <a:buSzPts val="25000"/>
              <a:buFont typeface="Helvetica Neue"/>
              <a:buNone/>
              <a:defRPr b="1" sz="25000"/>
            </a:lvl3pPr>
            <a:lvl4pPr indent="-228600" lvl="3" marL="1828800" algn="ctr">
              <a:lnSpc>
                <a:spcPct val="80000"/>
              </a:lnSpc>
              <a:spcBef>
                <a:spcPts val="0"/>
              </a:spcBef>
              <a:spcAft>
                <a:spcPts val="0"/>
              </a:spcAft>
              <a:buClr>
                <a:srgbClr val="000000"/>
              </a:buClr>
              <a:buSzPts val="25000"/>
              <a:buFont typeface="Helvetica Neue"/>
              <a:buNone/>
              <a:defRPr b="1" sz="25000"/>
            </a:lvl4pPr>
            <a:lvl5pPr indent="-228600" lvl="4" marL="228600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2" name="Google Shape;62;p73"/>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3" name="Google Shape;63;p7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64" name="Shape 64"/>
        <p:cNvGrpSpPr/>
        <p:nvPr/>
      </p:nvGrpSpPr>
      <p:grpSpPr>
        <a:xfrm>
          <a:off x="0" y="0"/>
          <a:ext cx="0" cy="0"/>
          <a:chOff x="0" y="0"/>
          <a:chExt cx="0" cy="0"/>
        </a:xfrm>
      </p:grpSpPr>
      <p:sp>
        <p:nvSpPr>
          <p:cNvPr id="65" name="Google Shape;65;p74"/>
          <p:cNvSpPr/>
          <p:nvPr>
            <p:ph idx="2" type="pic"/>
          </p:nvPr>
        </p:nvSpPr>
        <p:spPr>
          <a:xfrm>
            <a:off x="15760700" y="1016000"/>
            <a:ext cx="7439099" cy="594967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66" name="Google Shape;66;p74"/>
          <p:cNvSpPr/>
          <p:nvPr>
            <p:ph idx="3" type="pic"/>
          </p:nvPr>
        </p:nvSpPr>
        <p:spPr>
          <a:xfrm>
            <a:off x="13500100" y="3978275"/>
            <a:ext cx="10439400" cy="1215018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67" name="Google Shape;67;p74"/>
          <p:cNvSpPr/>
          <p:nvPr>
            <p:ph idx="4" type="pic"/>
          </p:nvPr>
        </p:nvSpPr>
        <p:spPr>
          <a:xfrm>
            <a:off x="-139700" y="495300"/>
            <a:ext cx="16611600" cy="1245870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68" name="Google Shape;68;p7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69" name="Shape 69"/>
        <p:cNvGrpSpPr/>
        <p:nvPr/>
      </p:nvGrpSpPr>
      <p:grpSpPr>
        <a:xfrm>
          <a:off x="0" y="0"/>
          <a:ext cx="0" cy="0"/>
          <a:chOff x="0" y="0"/>
          <a:chExt cx="0" cy="0"/>
        </a:xfrm>
      </p:grpSpPr>
      <p:sp>
        <p:nvSpPr>
          <p:cNvPr id="70" name="Google Shape;70;p75"/>
          <p:cNvSpPr/>
          <p:nvPr>
            <p:ph idx="2" type="pic"/>
          </p:nvPr>
        </p:nvSpPr>
        <p:spPr>
          <a:xfrm>
            <a:off x="-1333500" y="-5524500"/>
            <a:ext cx="27051001" cy="21640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71" name="Google Shape;71;p7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b="0" i="0" sz="1800" u="none" cap="none" strike="noStrike">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4" name="Shape 14"/>
        <p:cNvGrpSpPr/>
        <p:nvPr/>
      </p:nvGrpSpPr>
      <p:grpSpPr>
        <a:xfrm>
          <a:off x="0" y="0"/>
          <a:ext cx="0" cy="0"/>
          <a:chOff x="0" y="0"/>
          <a:chExt cx="0" cy="0"/>
        </a:xfrm>
      </p:grpSpPr>
      <p:sp>
        <p:nvSpPr>
          <p:cNvPr id="15" name="Google Shape;15;p62"/>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chemeClr val="accent1"/>
              </a:buClr>
              <a:buSzPts val="1800"/>
              <a:buNone/>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16" name="Google Shape;16;p62"/>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7" name="Google Shape;17;p62"/>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8" name="Google Shape;18;p6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 name="Shape 19"/>
        <p:cNvGrpSpPr/>
        <p:nvPr/>
      </p:nvGrpSpPr>
      <p:grpSpPr>
        <a:xfrm>
          <a:off x="0" y="0"/>
          <a:ext cx="0" cy="0"/>
          <a:chOff x="0" y="0"/>
          <a:chExt cx="0" cy="0"/>
        </a:xfrm>
      </p:grpSpPr>
      <p:sp>
        <p:nvSpPr>
          <p:cNvPr id="20" name="Google Shape;20;p6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1" name="Shape 21"/>
        <p:cNvGrpSpPr/>
        <p:nvPr/>
      </p:nvGrpSpPr>
      <p:grpSpPr>
        <a:xfrm>
          <a:off x="0" y="0"/>
          <a:ext cx="0" cy="0"/>
          <a:chOff x="0" y="0"/>
          <a:chExt cx="0" cy="0"/>
        </a:xfrm>
      </p:grpSpPr>
      <p:sp>
        <p:nvSpPr>
          <p:cNvPr id="22" name="Google Shape;22;p64"/>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3" name="Google Shape;23;p6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4" name="Shape 24"/>
        <p:cNvGrpSpPr/>
        <p:nvPr/>
      </p:nvGrpSpPr>
      <p:grpSpPr>
        <a:xfrm>
          <a:off x="0" y="0"/>
          <a:ext cx="0" cy="0"/>
          <a:chOff x="0" y="0"/>
          <a:chExt cx="0" cy="0"/>
        </a:xfrm>
      </p:grpSpPr>
      <p:sp>
        <p:nvSpPr>
          <p:cNvPr id="25" name="Google Shape;25;p65"/>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6" name="Google Shape;26;p65"/>
          <p:cNvSpPr txBox="1"/>
          <p:nvPr>
            <p:ph idx="2" type="body"/>
          </p:nvPr>
        </p:nvSpPr>
        <p:spPr>
          <a:xfrm>
            <a:off x="1753923" y="4939860"/>
            <a:ext cx="20876153" cy="383628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7" name="Google Shape;27;p6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28" name="Shape 28"/>
        <p:cNvGrpSpPr/>
        <p:nvPr/>
      </p:nvGrpSpPr>
      <p:grpSpPr>
        <a:xfrm>
          <a:off x="0" y="0"/>
          <a:ext cx="0" cy="0"/>
          <a:chOff x="0" y="0"/>
          <a:chExt cx="0" cy="0"/>
        </a:xfrm>
      </p:grpSpPr>
      <p:sp>
        <p:nvSpPr>
          <p:cNvPr id="29" name="Google Shape;29;p66"/>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solidFill>
                  <a:srgbClr val="000000"/>
                </a:solidFill>
                <a:latin typeface="Helvetica Neue"/>
                <a:ea typeface="Helvetica Neue"/>
                <a:cs typeface="Helvetica Neue"/>
                <a:sym typeface="Helvetica Neue"/>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30" name="Google Shape;30;p66"/>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31" name="Shape 31"/>
        <p:cNvGrpSpPr/>
        <p:nvPr/>
      </p:nvGrpSpPr>
      <p:grpSpPr>
        <a:xfrm>
          <a:off x="0" y="0"/>
          <a:ext cx="0" cy="0"/>
          <a:chOff x="0" y="0"/>
          <a:chExt cx="0" cy="0"/>
        </a:xfrm>
      </p:grpSpPr>
      <p:sp>
        <p:nvSpPr>
          <p:cNvPr id="32" name="Google Shape;32;p67"/>
          <p:cNvSpPr/>
          <p:nvPr>
            <p:ph idx="2" type="pic"/>
          </p:nvPr>
        </p:nvSpPr>
        <p:spPr>
          <a:xfrm>
            <a:off x="-1155700" y="-1295400"/>
            <a:ext cx="26746199" cy="1601893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33" name="Google Shape;33;p67"/>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solidFill>
                  <a:srgbClr val="000000"/>
                </a:solidFill>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34" name="Google Shape;34;p67"/>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5" name="Google Shape;35;p67"/>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6" name="Google Shape;36;p6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37" name="Shape 37"/>
        <p:cNvGrpSpPr/>
        <p:nvPr/>
      </p:nvGrpSpPr>
      <p:grpSpPr>
        <a:xfrm>
          <a:off x="0" y="0"/>
          <a:ext cx="0" cy="0"/>
          <a:chOff x="0" y="0"/>
          <a:chExt cx="0" cy="0"/>
        </a:xfrm>
      </p:grpSpPr>
      <p:sp>
        <p:nvSpPr>
          <p:cNvPr id="38" name="Google Shape;38;p68"/>
          <p:cNvSpPr/>
          <p:nvPr>
            <p:ph idx="2" type="pic"/>
          </p:nvPr>
        </p:nvSpPr>
        <p:spPr>
          <a:xfrm>
            <a:off x="10972800" y="-203200"/>
            <a:ext cx="12144836" cy="14135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39" name="Google Shape;39;p68"/>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8500"/>
              <a:buFont typeface="Helvetica Neue"/>
              <a:buNone/>
              <a:defRPr>
                <a:solidFill>
                  <a:srgbClr val="000000"/>
                </a:solidFill>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40" name="Google Shape;40;p68"/>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1" name="Google Shape;41;p68"/>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42" name="Shape 42"/>
        <p:cNvGrpSpPr/>
        <p:nvPr/>
      </p:nvGrpSpPr>
      <p:grpSpPr>
        <a:xfrm>
          <a:off x="0" y="0"/>
          <a:ext cx="0" cy="0"/>
          <a:chOff x="0" y="0"/>
          <a:chExt cx="0" cy="0"/>
        </a:xfrm>
      </p:grpSpPr>
      <p:sp>
        <p:nvSpPr>
          <p:cNvPr id="43" name="Google Shape;43;p69"/>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4" name="Google Shape;44;p69"/>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5" name="Google Shape;45;p69"/>
          <p:cNvSpPr/>
          <p:nvPr>
            <p:ph idx="3" type="pic"/>
          </p:nvPr>
        </p:nvSpPr>
        <p:spPr>
          <a:xfrm>
            <a:off x="12192000" y="-407266"/>
            <a:ext cx="10916874" cy="1455583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46" name="Google Shape;46;p69"/>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8500"/>
              <a:buFont typeface="Helvetica Neue"/>
              <a:buNone/>
              <a:defRPr>
                <a:solidFill>
                  <a:srgbClr val="000000"/>
                </a:solidFill>
              </a:defRPr>
            </a:lvl1pPr>
            <a:lvl2pPr lvl="1" algn="l">
              <a:lnSpc>
                <a:spcPct val="80000"/>
              </a:lnSpc>
              <a:spcBef>
                <a:spcPts val="0"/>
              </a:spcBef>
              <a:spcAft>
                <a:spcPts val="0"/>
              </a:spcAft>
              <a:buClr>
                <a:schemeClr val="accent1"/>
              </a:buClr>
              <a:buSzPts val="1800"/>
              <a:buNone/>
              <a:defRPr/>
            </a:lvl2pPr>
            <a:lvl3pPr lvl="2" algn="l">
              <a:lnSpc>
                <a:spcPct val="80000"/>
              </a:lnSpc>
              <a:spcBef>
                <a:spcPts val="0"/>
              </a:spcBef>
              <a:spcAft>
                <a:spcPts val="0"/>
              </a:spcAft>
              <a:buClr>
                <a:schemeClr val="accent1"/>
              </a:buClr>
              <a:buSzPts val="1800"/>
              <a:buNone/>
              <a:defRPr/>
            </a:lvl3pPr>
            <a:lvl4pPr lvl="3" algn="l">
              <a:lnSpc>
                <a:spcPct val="80000"/>
              </a:lnSpc>
              <a:spcBef>
                <a:spcPts val="0"/>
              </a:spcBef>
              <a:spcAft>
                <a:spcPts val="0"/>
              </a:spcAft>
              <a:buClr>
                <a:schemeClr val="accent1"/>
              </a:buClr>
              <a:buSzPts val="1800"/>
              <a:buNone/>
              <a:defRPr/>
            </a:lvl4pPr>
            <a:lvl5pPr lvl="4" algn="l">
              <a:lnSpc>
                <a:spcPct val="80000"/>
              </a:lnSpc>
              <a:spcBef>
                <a:spcPts val="0"/>
              </a:spcBef>
              <a:spcAft>
                <a:spcPts val="0"/>
              </a:spcAft>
              <a:buClr>
                <a:schemeClr val="accent1"/>
              </a:buClr>
              <a:buSzPts val="1800"/>
              <a:buNone/>
              <a:defRPr/>
            </a:lvl5pPr>
            <a:lvl6pPr lvl="5" algn="l">
              <a:lnSpc>
                <a:spcPct val="80000"/>
              </a:lnSpc>
              <a:spcBef>
                <a:spcPts val="0"/>
              </a:spcBef>
              <a:spcAft>
                <a:spcPts val="0"/>
              </a:spcAft>
              <a:buClr>
                <a:schemeClr val="accent1"/>
              </a:buClr>
              <a:buSzPts val="1800"/>
              <a:buNone/>
              <a:defRPr/>
            </a:lvl6pPr>
            <a:lvl7pPr lvl="6" algn="l">
              <a:lnSpc>
                <a:spcPct val="80000"/>
              </a:lnSpc>
              <a:spcBef>
                <a:spcPts val="0"/>
              </a:spcBef>
              <a:spcAft>
                <a:spcPts val="0"/>
              </a:spcAft>
              <a:buClr>
                <a:schemeClr val="accent1"/>
              </a:buClr>
              <a:buSzPts val="1800"/>
              <a:buNone/>
              <a:defRPr/>
            </a:lvl7pPr>
            <a:lvl8pPr lvl="7" algn="l">
              <a:lnSpc>
                <a:spcPct val="80000"/>
              </a:lnSpc>
              <a:spcBef>
                <a:spcPts val="0"/>
              </a:spcBef>
              <a:spcAft>
                <a:spcPts val="0"/>
              </a:spcAft>
              <a:buClr>
                <a:schemeClr val="accent1"/>
              </a:buClr>
              <a:buSzPts val="1800"/>
              <a:buNone/>
              <a:defRPr/>
            </a:lvl8pPr>
            <a:lvl9pPr lvl="8" algn="l">
              <a:lnSpc>
                <a:spcPct val="80000"/>
              </a:lnSpc>
              <a:spcBef>
                <a:spcPts val="0"/>
              </a:spcBef>
              <a:spcAft>
                <a:spcPts val="0"/>
              </a:spcAft>
              <a:buClr>
                <a:schemeClr val="accent1"/>
              </a:buClr>
              <a:buSzPts val="1800"/>
              <a:buNone/>
              <a:defRPr/>
            </a:lvl9pPr>
          </a:lstStyle>
          <a:p/>
        </p:txBody>
      </p:sp>
      <p:sp>
        <p:nvSpPr>
          <p:cNvPr id="47" name="Google Shape;47;p6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lvl1pPr>
            <a:lvl2pPr indent="0" lvl="1" marL="0" algn="ctr">
              <a:lnSpc>
                <a:spcPct val="100000"/>
              </a:lnSpc>
              <a:spcBef>
                <a:spcPts val="0"/>
              </a:spcBef>
              <a:spcAft>
                <a:spcPts val="0"/>
              </a:spcAft>
              <a:buClr>
                <a:srgbClr val="000000"/>
              </a:buClr>
              <a:buSzPts val="1800"/>
              <a:buFont typeface="Helvetica Neue"/>
              <a:buNone/>
              <a:defRPr sz="1800"/>
            </a:lvl2pPr>
            <a:lvl3pPr indent="0" lvl="2" marL="0" algn="ctr">
              <a:lnSpc>
                <a:spcPct val="100000"/>
              </a:lnSpc>
              <a:spcBef>
                <a:spcPts val="0"/>
              </a:spcBef>
              <a:spcAft>
                <a:spcPts val="0"/>
              </a:spcAft>
              <a:buClr>
                <a:srgbClr val="000000"/>
              </a:buClr>
              <a:buSzPts val="1800"/>
              <a:buFont typeface="Helvetica Neue"/>
              <a:buNone/>
              <a:defRPr sz="1800"/>
            </a:lvl3pPr>
            <a:lvl4pPr indent="0" lvl="3" marL="0" algn="ctr">
              <a:lnSpc>
                <a:spcPct val="100000"/>
              </a:lnSpc>
              <a:spcBef>
                <a:spcPts val="0"/>
              </a:spcBef>
              <a:spcAft>
                <a:spcPts val="0"/>
              </a:spcAft>
              <a:buClr>
                <a:srgbClr val="000000"/>
              </a:buClr>
              <a:buSzPts val="1800"/>
              <a:buFont typeface="Helvetica Neue"/>
              <a:buNone/>
              <a:defRPr sz="1800"/>
            </a:lvl4pPr>
            <a:lvl5pPr indent="0" lvl="4" marL="0" algn="ctr">
              <a:lnSpc>
                <a:spcPct val="100000"/>
              </a:lnSpc>
              <a:spcBef>
                <a:spcPts val="0"/>
              </a:spcBef>
              <a:spcAft>
                <a:spcPts val="0"/>
              </a:spcAft>
              <a:buClr>
                <a:srgbClr val="000000"/>
              </a:buClr>
              <a:buSzPts val="1800"/>
              <a:buFont typeface="Helvetica Neue"/>
              <a:buNone/>
              <a:defRPr sz="1800"/>
            </a:lvl5pPr>
            <a:lvl6pPr indent="0" lvl="5" marL="0" algn="ctr">
              <a:lnSpc>
                <a:spcPct val="100000"/>
              </a:lnSpc>
              <a:spcBef>
                <a:spcPts val="0"/>
              </a:spcBef>
              <a:spcAft>
                <a:spcPts val="0"/>
              </a:spcAft>
              <a:buClr>
                <a:srgbClr val="000000"/>
              </a:buClr>
              <a:buSzPts val="1800"/>
              <a:buFont typeface="Helvetica Neue"/>
              <a:buNone/>
              <a:defRPr sz="1800"/>
            </a:lvl6pPr>
            <a:lvl7pPr indent="0" lvl="6" marL="0" algn="ctr">
              <a:lnSpc>
                <a:spcPct val="100000"/>
              </a:lnSpc>
              <a:spcBef>
                <a:spcPts val="0"/>
              </a:spcBef>
              <a:spcAft>
                <a:spcPts val="0"/>
              </a:spcAft>
              <a:buClr>
                <a:srgbClr val="000000"/>
              </a:buClr>
              <a:buSzPts val="1800"/>
              <a:buFont typeface="Helvetica Neue"/>
              <a:buNone/>
              <a:defRPr sz="1800"/>
            </a:lvl7pPr>
            <a:lvl8pPr indent="0" lvl="7" marL="0" algn="ctr">
              <a:lnSpc>
                <a:spcPct val="100000"/>
              </a:lnSpc>
              <a:spcBef>
                <a:spcPts val="0"/>
              </a:spcBef>
              <a:spcAft>
                <a:spcPts val="0"/>
              </a:spcAft>
              <a:buClr>
                <a:srgbClr val="000000"/>
              </a:buClr>
              <a:buSzPts val="1800"/>
              <a:buFont typeface="Helvetica Neue"/>
              <a:buNone/>
              <a:defRPr sz="1800"/>
            </a:lvl8pPr>
            <a:lvl9pPr indent="0" lvl="8" marL="0" algn="ctr">
              <a:lnSpc>
                <a:spcPct val="100000"/>
              </a:lnSpc>
              <a:spcBef>
                <a:spcPts val="0"/>
              </a:spcBef>
              <a:spcAft>
                <a:spcPts val="0"/>
              </a:spcAft>
              <a:buClr>
                <a:srgbClr val="000000"/>
              </a:buClr>
              <a:buSzPts val="1800"/>
              <a:buFont typeface="Helvetica Neue"/>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60"/>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chemeClr val="accent1"/>
              </a:buClr>
              <a:buSzPts val="8500"/>
              <a:buFont typeface="Helvetica Neue"/>
              <a:buNone/>
              <a:defRPr b="1" i="0" sz="8500" u="none" cap="none" strike="noStrike">
                <a:solidFill>
                  <a:schemeClr val="accent1"/>
                </a:solidFill>
                <a:latin typeface="Helvetica Neue"/>
                <a:ea typeface="Helvetica Neue"/>
                <a:cs typeface="Helvetica Neue"/>
                <a:sym typeface="Helvetica Neue"/>
              </a:defRPr>
            </a:lvl1pPr>
            <a:lvl2pPr lvl="1" marR="0" rtl="0" algn="l">
              <a:lnSpc>
                <a:spcPct val="80000"/>
              </a:lnSpc>
              <a:spcBef>
                <a:spcPts val="0"/>
              </a:spcBef>
              <a:spcAft>
                <a:spcPts val="0"/>
              </a:spcAft>
              <a:buClr>
                <a:schemeClr val="accent1"/>
              </a:buClr>
              <a:buSzPts val="8500"/>
              <a:buFont typeface="Helvetica Neue"/>
              <a:buNone/>
              <a:defRPr b="1" i="0" sz="8500" u="none" cap="none" strike="noStrike">
                <a:solidFill>
                  <a:schemeClr val="accent1"/>
                </a:solidFill>
                <a:latin typeface="Helvetica Neue"/>
                <a:ea typeface="Helvetica Neue"/>
                <a:cs typeface="Helvetica Neue"/>
                <a:sym typeface="Helvetica Neue"/>
              </a:defRPr>
            </a:lvl2pPr>
            <a:lvl3pPr lvl="2" marR="0" rtl="0" algn="l">
              <a:lnSpc>
                <a:spcPct val="80000"/>
              </a:lnSpc>
              <a:spcBef>
                <a:spcPts val="0"/>
              </a:spcBef>
              <a:spcAft>
                <a:spcPts val="0"/>
              </a:spcAft>
              <a:buClr>
                <a:schemeClr val="accent1"/>
              </a:buClr>
              <a:buSzPts val="8500"/>
              <a:buFont typeface="Helvetica Neue"/>
              <a:buNone/>
              <a:defRPr b="1" i="0" sz="8500" u="none" cap="none" strike="noStrike">
                <a:solidFill>
                  <a:schemeClr val="accent1"/>
                </a:solidFill>
                <a:latin typeface="Helvetica Neue"/>
                <a:ea typeface="Helvetica Neue"/>
                <a:cs typeface="Helvetica Neue"/>
                <a:sym typeface="Helvetica Neue"/>
              </a:defRPr>
            </a:lvl3pPr>
            <a:lvl4pPr lvl="3" marR="0" rtl="0" algn="l">
              <a:lnSpc>
                <a:spcPct val="80000"/>
              </a:lnSpc>
              <a:spcBef>
                <a:spcPts val="0"/>
              </a:spcBef>
              <a:spcAft>
                <a:spcPts val="0"/>
              </a:spcAft>
              <a:buClr>
                <a:schemeClr val="accent1"/>
              </a:buClr>
              <a:buSzPts val="8500"/>
              <a:buFont typeface="Helvetica Neue"/>
              <a:buNone/>
              <a:defRPr b="1" i="0" sz="8500" u="none" cap="none" strike="noStrike">
                <a:solidFill>
                  <a:schemeClr val="accent1"/>
                </a:solidFill>
                <a:latin typeface="Helvetica Neue"/>
                <a:ea typeface="Helvetica Neue"/>
                <a:cs typeface="Helvetica Neue"/>
                <a:sym typeface="Helvetica Neue"/>
              </a:defRPr>
            </a:lvl4pPr>
            <a:lvl5pPr lvl="4" marR="0" rtl="0" algn="l">
              <a:lnSpc>
                <a:spcPct val="80000"/>
              </a:lnSpc>
              <a:spcBef>
                <a:spcPts val="0"/>
              </a:spcBef>
              <a:spcAft>
                <a:spcPts val="0"/>
              </a:spcAft>
              <a:buClr>
                <a:schemeClr val="accent1"/>
              </a:buClr>
              <a:buSzPts val="8500"/>
              <a:buFont typeface="Helvetica Neue"/>
              <a:buNone/>
              <a:defRPr b="1" i="0" sz="8500" u="none" cap="none" strike="noStrike">
                <a:solidFill>
                  <a:schemeClr val="accent1"/>
                </a:solidFill>
                <a:latin typeface="Helvetica Neue"/>
                <a:ea typeface="Helvetica Neue"/>
                <a:cs typeface="Helvetica Neue"/>
                <a:sym typeface="Helvetica Neue"/>
              </a:defRPr>
            </a:lvl5pPr>
            <a:lvl6pPr lvl="5" marR="0" rtl="0" algn="l">
              <a:lnSpc>
                <a:spcPct val="80000"/>
              </a:lnSpc>
              <a:spcBef>
                <a:spcPts val="0"/>
              </a:spcBef>
              <a:spcAft>
                <a:spcPts val="0"/>
              </a:spcAft>
              <a:buClr>
                <a:schemeClr val="accent1"/>
              </a:buClr>
              <a:buSzPts val="8500"/>
              <a:buFont typeface="Helvetica Neue"/>
              <a:buNone/>
              <a:defRPr b="1" i="0" sz="8500" u="none" cap="none" strike="noStrike">
                <a:solidFill>
                  <a:schemeClr val="accent1"/>
                </a:solidFill>
                <a:latin typeface="Helvetica Neue"/>
                <a:ea typeface="Helvetica Neue"/>
                <a:cs typeface="Helvetica Neue"/>
                <a:sym typeface="Helvetica Neue"/>
              </a:defRPr>
            </a:lvl6pPr>
            <a:lvl7pPr lvl="6" marR="0" rtl="0" algn="l">
              <a:lnSpc>
                <a:spcPct val="80000"/>
              </a:lnSpc>
              <a:spcBef>
                <a:spcPts val="0"/>
              </a:spcBef>
              <a:spcAft>
                <a:spcPts val="0"/>
              </a:spcAft>
              <a:buClr>
                <a:schemeClr val="accent1"/>
              </a:buClr>
              <a:buSzPts val="8500"/>
              <a:buFont typeface="Helvetica Neue"/>
              <a:buNone/>
              <a:defRPr b="1" i="0" sz="8500" u="none" cap="none" strike="noStrike">
                <a:solidFill>
                  <a:schemeClr val="accent1"/>
                </a:solidFill>
                <a:latin typeface="Helvetica Neue"/>
                <a:ea typeface="Helvetica Neue"/>
                <a:cs typeface="Helvetica Neue"/>
                <a:sym typeface="Helvetica Neue"/>
              </a:defRPr>
            </a:lvl7pPr>
            <a:lvl8pPr lvl="7" marR="0" rtl="0" algn="l">
              <a:lnSpc>
                <a:spcPct val="80000"/>
              </a:lnSpc>
              <a:spcBef>
                <a:spcPts val="0"/>
              </a:spcBef>
              <a:spcAft>
                <a:spcPts val="0"/>
              </a:spcAft>
              <a:buClr>
                <a:schemeClr val="accent1"/>
              </a:buClr>
              <a:buSzPts val="8500"/>
              <a:buFont typeface="Helvetica Neue"/>
              <a:buNone/>
              <a:defRPr b="1" i="0" sz="8500" u="none" cap="none" strike="noStrike">
                <a:solidFill>
                  <a:schemeClr val="accent1"/>
                </a:solidFill>
                <a:latin typeface="Helvetica Neue"/>
                <a:ea typeface="Helvetica Neue"/>
                <a:cs typeface="Helvetica Neue"/>
                <a:sym typeface="Helvetica Neue"/>
              </a:defRPr>
            </a:lvl8pPr>
            <a:lvl9pPr lvl="8" marR="0" rtl="0" algn="l">
              <a:lnSpc>
                <a:spcPct val="80000"/>
              </a:lnSpc>
              <a:spcBef>
                <a:spcPts val="0"/>
              </a:spcBef>
              <a:spcAft>
                <a:spcPts val="0"/>
              </a:spcAft>
              <a:buClr>
                <a:schemeClr val="accent1"/>
              </a:buClr>
              <a:buSzPts val="8500"/>
              <a:buFont typeface="Helvetica Neue"/>
              <a:buNone/>
              <a:defRPr b="1" i="0" sz="8500" u="none" cap="none" strike="noStrike">
                <a:solidFill>
                  <a:schemeClr val="accent1"/>
                </a:solidFill>
                <a:latin typeface="Helvetica Neue"/>
                <a:ea typeface="Helvetica Neue"/>
                <a:cs typeface="Helvetica Neue"/>
                <a:sym typeface="Helvetica Neue"/>
              </a:defRPr>
            </a:lvl9pPr>
          </a:lstStyle>
          <a:p/>
        </p:txBody>
      </p:sp>
      <p:sp>
        <p:nvSpPr>
          <p:cNvPr id="7" name="Google Shape;7;p60"/>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 name="Google Shape;8;p6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9.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9.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9.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6.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9.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9.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ph idx="4294967295" type="ctrTitle"/>
          </p:nvPr>
        </p:nvSpPr>
        <p:spPr>
          <a:xfrm>
            <a:off x="1206496" y="1812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chemeClr val="accent1"/>
              </a:buClr>
              <a:buSzPts val="11600"/>
              <a:buFont typeface="Helvetica Neue"/>
              <a:buNone/>
            </a:pPr>
            <a:r>
              <a:rPr b="1" i="0" lang="en-US" sz="11600" u="none" cap="none" strike="noStrike">
                <a:solidFill>
                  <a:schemeClr val="accent1"/>
                </a:solidFill>
                <a:latin typeface="Helvetica Neue"/>
                <a:ea typeface="Helvetica Neue"/>
                <a:cs typeface="Helvetica Neue"/>
                <a:sym typeface="Helvetica Neue"/>
              </a:rPr>
              <a:t>User Analysis &amp; Task Analysis</a:t>
            </a:r>
            <a:endParaRPr/>
          </a:p>
        </p:txBody>
      </p:sp>
      <p:sp>
        <p:nvSpPr>
          <p:cNvPr id="77" name="Google Shape;77;p1"/>
          <p:cNvSpPr txBox="1"/>
          <p:nvPr>
            <p:ph idx="4294967295" type="subTitle"/>
          </p:nvPr>
        </p:nvSpPr>
        <p:spPr>
          <a:xfrm>
            <a:off x="1201342" y="6461190"/>
            <a:ext cx="21971001" cy="1905001"/>
          </a:xfrm>
          <a:prstGeom prst="rect">
            <a:avLst/>
          </a:prstGeom>
          <a:noFill/>
          <a:ln>
            <a:noFill/>
          </a:ln>
        </p:spPr>
        <p:txBody>
          <a:bodyPr anchorCtr="0" anchor="t" bIns="50800" lIns="50800" spcFirstLastPara="1" rIns="50800" wrap="square" tIns="50800">
            <a:normAutofit/>
          </a:bodyPr>
          <a:lstStyle/>
          <a:p>
            <a:pPr indent="0" lvl="0" marL="0" marR="0" rtl="0" algn="l">
              <a:lnSpc>
                <a:spcPct val="100000"/>
              </a:lnSpc>
              <a:spcBef>
                <a:spcPts val="0"/>
              </a:spcBef>
              <a:spcAft>
                <a:spcPts val="0"/>
              </a:spcAft>
              <a:buClr>
                <a:srgbClr val="000000"/>
              </a:buClr>
              <a:buSzPts val="5500"/>
              <a:buFont typeface="Helvetica Neue"/>
              <a:buNone/>
            </a:pPr>
            <a:r>
              <a:rPr b="1" i="0" lang="en-US" sz="5500" u="none" cap="none" strike="noStrike">
                <a:solidFill>
                  <a:srgbClr val="000000"/>
                </a:solidFill>
                <a:latin typeface="Helvetica Neue"/>
                <a:ea typeface="Helvetica Neue"/>
                <a:cs typeface="Helvetica Neue"/>
                <a:sym typeface="Helvetica Neue"/>
              </a:rPr>
              <a:t>Chapter 2</a:t>
            </a:r>
            <a:endParaRPr/>
          </a:p>
        </p:txBody>
      </p:sp>
      <p:pic>
        <p:nvPicPr>
          <p:cNvPr descr="Unknown.png" id="78" name="Google Shape;78;p1"/>
          <p:cNvPicPr preferRelativeResize="0"/>
          <p:nvPr/>
        </p:nvPicPr>
        <p:blipFill rotWithShape="1">
          <a:blip r:embed="rId3">
            <a:alphaModFix/>
          </a:blip>
          <a:srcRect b="0" l="0" r="0" t="0"/>
          <a:stretch/>
        </p:blipFill>
        <p:spPr>
          <a:xfrm>
            <a:off x="15731223" y="6920362"/>
            <a:ext cx="5832144" cy="58321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0"/>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Design For Expert Users </a:t>
            </a:r>
            <a:endParaRPr/>
          </a:p>
        </p:txBody>
      </p:sp>
      <p:sp>
        <p:nvSpPr>
          <p:cNvPr id="139" name="Google Shape;139;p10"/>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140" name="Google Shape;140;p10"/>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1) Feedback should be </a:t>
            </a:r>
            <a:r>
              <a:rPr lang="en-US" u="sng"/>
              <a:t>brief</a:t>
            </a:r>
            <a:endParaRPr/>
          </a:p>
          <a:p>
            <a:pPr indent="0" lvl="0" marL="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2) Command sequences should be offered in </a:t>
            </a:r>
            <a:r>
              <a:rPr lang="en-US" u="sng"/>
              <a:t>abbreviated</a:t>
            </a:r>
            <a:r>
              <a:rPr b="0" i="0" lang="en-US" sz="4800" u="none" cap="none" strike="noStrike">
                <a:solidFill>
                  <a:srgbClr val="000000"/>
                </a:solidFill>
                <a:latin typeface="Helvetica Neue"/>
                <a:ea typeface="Helvetica Neue"/>
                <a:cs typeface="Helvetica Neue"/>
                <a:sym typeface="Helvetica Neue"/>
              </a:rPr>
              <a:t> and meningful form, e.g. copy command in Unix: cp </a:t>
            </a:r>
            <a:endParaRPr/>
          </a:p>
          <a:p>
            <a:pPr indent="0" lvl="0" marL="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3) Where possible, keyboard </a:t>
            </a:r>
            <a:r>
              <a:rPr lang="en-US" u="sng"/>
              <a:t>shortcuts</a:t>
            </a:r>
            <a:r>
              <a:rPr b="0" i="0" lang="en-US" sz="4800" u="none" cap="none" strike="noStrike">
                <a:solidFill>
                  <a:srgbClr val="000000"/>
                </a:solidFill>
                <a:latin typeface="Helvetica Neue"/>
                <a:ea typeface="Helvetica Neue"/>
                <a:cs typeface="Helvetica Neue"/>
                <a:sym typeface="Helvetica Neue"/>
              </a:rPr>
              <a:t> should be provided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1"/>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Understanding Users :Requirements </a:t>
            </a:r>
            <a:endParaRPr/>
          </a:p>
        </p:txBody>
      </p:sp>
      <p:sp>
        <p:nvSpPr>
          <p:cNvPr id="146" name="Google Shape;146;p11"/>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147" name="Google Shape;147;p11"/>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Type of requirements:</a:t>
            </a:r>
            <a:endParaRPr/>
          </a:p>
          <a:p>
            <a:pPr indent="0" lvl="0" marL="0" rtl="0" algn="l">
              <a:lnSpc>
                <a:spcPct val="90000"/>
              </a:lnSpc>
              <a:spcBef>
                <a:spcPts val="4500"/>
              </a:spcBef>
              <a:spcAft>
                <a:spcPts val="0"/>
              </a:spcAft>
              <a:buClr>
                <a:srgbClr val="000000"/>
              </a:buClr>
              <a:buSzPts val="4800"/>
              <a:buFont typeface="Helvetica Neue"/>
              <a:buNone/>
            </a:pPr>
            <a:r>
              <a:rPr b="1" lang="en-US"/>
              <a:t>Functional Requirements</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What the system should do.E.g. save Historical data</a:t>
            </a:r>
            <a:endParaRPr/>
          </a:p>
          <a:p>
            <a:pPr indent="0" lvl="0" marL="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 </a:t>
            </a:r>
            <a:r>
              <a:rPr b="1" lang="en-US"/>
              <a:t>Non-functional Requirements</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Usability goals, response time...</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Non-functional requirements describe how the system works, while functional requirements describe what the system should do</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2"/>
          <p:cNvSpPr txBox="1"/>
          <p:nvPr>
            <p:ph idx="2" type="body"/>
          </p:nvPr>
        </p:nvSpPr>
        <p:spPr>
          <a:xfrm>
            <a:off x="8476298" y="4939860"/>
            <a:ext cx="15563478" cy="3836280"/>
          </a:xfrm>
          <a:prstGeom prst="rect">
            <a:avLst/>
          </a:prstGeom>
          <a:noFill/>
          <a:ln>
            <a:noFill/>
          </a:ln>
        </p:spPr>
        <p:txBody>
          <a:bodyPr anchorCtr="0" anchor="t" bIns="50800" lIns="50800" spcFirstLastPara="1" rIns="50800" wrap="square" tIns="50800">
            <a:normAutofit/>
          </a:bodyPr>
          <a:lstStyle/>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How to Understand </a:t>
            </a:r>
            <a:endParaRPr/>
          </a:p>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Users?</a:t>
            </a:r>
            <a:endParaRPr/>
          </a:p>
        </p:txBody>
      </p:sp>
      <p:pic>
        <p:nvPicPr>
          <p:cNvPr descr="Unknown-1.gif" id="153" name="Google Shape;153;p12"/>
          <p:cNvPicPr preferRelativeResize="0"/>
          <p:nvPr/>
        </p:nvPicPr>
        <p:blipFill rotWithShape="1">
          <a:blip r:embed="rId3">
            <a:alphaModFix/>
          </a:blip>
          <a:srcRect b="0" l="0" r="0" t="0"/>
          <a:stretch/>
        </p:blipFill>
        <p:spPr>
          <a:xfrm>
            <a:off x="-1393968" y="2585682"/>
            <a:ext cx="10135738" cy="10135738"/>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Gathering Data for Requirements</a:t>
            </a:r>
            <a:endParaRPr/>
          </a:p>
        </p:txBody>
      </p:sp>
      <p:sp>
        <p:nvSpPr>
          <p:cNvPr id="159" name="Google Shape;159;p13"/>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160" name="Google Shape;160;p13"/>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000000"/>
              </a:buClr>
              <a:buSzPts val="4800"/>
              <a:buFont typeface="Helvetica Neue"/>
              <a:buNone/>
            </a:pPr>
            <a:r>
              <a:rPr b="1" lang="en-US" u="sng"/>
              <a:t>1) Interviews</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Users of a product should be the main focus of the design effort. They are the people who are personally utilizing the product to accomplish a goal (not their managers or support team). </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Interviewing both current and potential users illuminates the effect that experience with the current version of a product may have on how the user behaves and thinks about things. </a:t>
            </a:r>
            <a:endParaRPr sz="1600"/>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nvSpPr>
        <p:spPr>
          <a:xfrm>
            <a:off x="609600" y="1432341"/>
            <a:ext cx="23056519" cy="10851318"/>
          </a:xfrm>
          <a:prstGeom prst="rect">
            <a:avLst/>
          </a:prstGeom>
          <a:noFill/>
          <a:ln>
            <a:noFill/>
          </a:ln>
        </p:spPr>
        <p:txBody>
          <a:bodyPr anchorCtr="0" anchor="ctr" bIns="50800" lIns="50800" spcFirstLastPara="1" rIns="50800" wrap="square" tIns="50800">
            <a:spAutoFit/>
          </a:bodyPr>
          <a:lstStyle/>
          <a:p>
            <a:pPr indent="-609600" lvl="0" marL="609600" marR="0" rtl="0" algn="l">
              <a:lnSpc>
                <a:spcPct val="90000"/>
              </a:lnSpc>
              <a:spcBef>
                <a:spcPts val="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Information we are interested in learning from users includes: </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The context of how the product (or analogous system, if no current product exists) fits into their lives or workflow: when, why, and how the product is or will be used </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 Domain knowledge from a user perspective: What do users need to know to do their jobs? </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Goals and motivations for using their product </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Mental model: how users think about their jobs and activities, as well as what expectations users have about the product </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Problems and frustrations with current products (or an analogous system if no current product exists) </a:t>
            </a:r>
            <a:br>
              <a:rPr b="0" i="0" lang="en-US" sz="4800" u="none" cap="none" strike="noStrike">
                <a:solidFill>
                  <a:srgbClr val="000000"/>
                </a:solidFill>
                <a:latin typeface="Helvetica Neue"/>
                <a:ea typeface="Helvetica Neue"/>
                <a:cs typeface="Helvetica Neue"/>
                <a:sym typeface="Helvetica Neue"/>
              </a:rPr>
            </a:br>
            <a:endParaRPr b="0" i="0" sz="4800" u="none" cap="none" strike="noStrike">
              <a:solidFill>
                <a:srgbClr val="000000"/>
              </a:solidFill>
              <a:latin typeface="Helvetica Neue"/>
              <a:ea typeface="Helvetica Neue"/>
              <a:cs typeface="Helvetica Neue"/>
              <a:sym typeface="Helvetica Neue"/>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5"/>
          <p:cNvSpPr txBox="1"/>
          <p:nvPr>
            <p:ph idx="1" type="body"/>
          </p:nvPr>
        </p:nvSpPr>
        <p:spPr>
          <a:xfrm>
            <a:off x="769771" y="2729994"/>
            <a:ext cx="21971001" cy="8256012"/>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000000"/>
              </a:buClr>
              <a:buSzPts val="4800"/>
              <a:buFont typeface="Helvetica Neue"/>
              <a:buNone/>
            </a:pPr>
            <a:r>
              <a:rPr b="1" lang="en-US" u="sng"/>
              <a:t>2) Focus groups</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is representative users, usually chosen to match previously identified demographic segments of the target market, are gathered together in a room and asked a structured set of questions and provided a structured set of choices. </a:t>
            </a:r>
            <a:endParaRPr sz="1600"/>
          </a:p>
        </p:txBody>
      </p:sp>
      <p:pic>
        <p:nvPicPr>
          <p:cNvPr descr="Image" id="171" name="Google Shape;171;p15"/>
          <p:cNvPicPr preferRelativeResize="0"/>
          <p:nvPr/>
        </p:nvPicPr>
        <p:blipFill rotWithShape="1">
          <a:blip r:embed="rId3">
            <a:alphaModFix/>
          </a:blip>
          <a:srcRect b="0" l="0" r="0" t="0"/>
          <a:stretch/>
        </p:blipFill>
        <p:spPr>
          <a:xfrm>
            <a:off x="11403302" y="3937115"/>
            <a:ext cx="11631613" cy="5841770"/>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6"/>
          <p:cNvSpPr txBox="1"/>
          <p:nvPr/>
        </p:nvSpPr>
        <p:spPr>
          <a:xfrm>
            <a:off x="1205026" y="4284355"/>
            <a:ext cx="21973948" cy="5147291"/>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1" i="0" lang="en-US" sz="4800" u="sng" cap="none" strike="noStrike">
                <a:solidFill>
                  <a:srgbClr val="000000"/>
                </a:solidFill>
                <a:latin typeface="Helvetica Neue"/>
                <a:ea typeface="Helvetica Neue"/>
                <a:cs typeface="Helvetica Neue"/>
                <a:sym typeface="Helvetica Neue"/>
              </a:rPr>
              <a:t>3) Card Sorting</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is a technique to understand how users organize information and concepts. </a:t>
            </a:r>
            <a:endParaRPr b="0" i="0" sz="1600" u="none" cap="none" strike="noStrike">
              <a:solidFill>
                <a:srgbClr val="000000"/>
              </a:solidFill>
              <a:latin typeface="Helvetica Neue"/>
              <a:ea typeface="Helvetica Neue"/>
              <a:cs typeface="Helvetica Neue"/>
              <a:sym typeface="Helvetica Neue"/>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performed by asking users to sort a deck of cards, each containing a piece of functionality or information related to the product or Web site. </a:t>
            </a:r>
            <a:endParaRPr b="0" i="0" sz="1600" u="none" cap="none" strike="noStrike">
              <a:solidFill>
                <a:srgbClr val="000000"/>
              </a:solidFill>
              <a:latin typeface="Helvetica Neue"/>
              <a:ea typeface="Helvetica Neue"/>
              <a:cs typeface="Helvetica Neue"/>
              <a:sym typeface="Helvetica Neue"/>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to uncover one aspect of a user’s mental model.</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Image" id="181" name="Google Shape;181;p17"/>
          <p:cNvPicPr preferRelativeResize="0"/>
          <p:nvPr/>
        </p:nvPicPr>
        <p:blipFill rotWithShape="1">
          <a:blip r:embed="rId3">
            <a:alphaModFix/>
          </a:blip>
          <a:srcRect b="0" l="0" r="0" t="0"/>
          <a:stretch/>
        </p:blipFill>
        <p:spPr>
          <a:xfrm>
            <a:off x="3308348" y="145248"/>
            <a:ext cx="11115664" cy="8476449"/>
          </a:xfrm>
          <a:prstGeom prst="rect">
            <a:avLst/>
          </a:prstGeom>
          <a:noFill/>
          <a:ln>
            <a:noFill/>
          </a:ln>
          <a:effectLst>
            <a:outerShdw blurRad="63500" rotWithShape="0" dir="5400000" dist="25400">
              <a:srgbClr val="000000">
                <a:alpha val="49803"/>
              </a:srgbClr>
            </a:outerShdw>
          </a:effectLst>
        </p:spPr>
      </p:pic>
      <p:pic>
        <p:nvPicPr>
          <p:cNvPr descr="Image" id="182" name="Google Shape;182;p17"/>
          <p:cNvPicPr preferRelativeResize="0"/>
          <p:nvPr/>
        </p:nvPicPr>
        <p:blipFill rotWithShape="1">
          <a:blip r:embed="rId4">
            <a:alphaModFix/>
          </a:blip>
          <a:srcRect b="0" l="0" r="0" t="0"/>
          <a:stretch/>
        </p:blipFill>
        <p:spPr>
          <a:xfrm>
            <a:off x="11905186" y="6404223"/>
            <a:ext cx="9045078" cy="6938160"/>
          </a:xfrm>
          <a:prstGeom prst="rect">
            <a:avLst/>
          </a:prstGeom>
          <a:noFill/>
          <a:ln>
            <a:noFill/>
          </a:ln>
          <a:effectLst>
            <a:outerShdw blurRad="63500" rotWithShape="0" dir="5400000" dist="25400">
              <a:srgbClr val="000000">
                <a:alpha val="49803"/>
              </a:srgbClr>
            </a:outerShdw>
          </a:effectLst>
        </p:spPr>
      </p:pic>
    </p:spTree>
  </p:cSld>
  <p:clrMapOvr>
    <a:masterClrMapping/>
  </p:clrMapOvr>
  <mc:AlternateContent>
    <mc:Choice Requires="p14">
      <p:transition spd="slow" p14:dur="20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txBox="1"/>
          <p:nvPr/>
        </p:nvSpPr>
        <p:spPr>
          <a:xfrm>
            <a:off x="1057464" y="1107244"/>
            <a:ext cx="22269074" cy="1150151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1" i="0" lang="en-US" sz="4800" u="sng" cap="none" strike="noStrike">
                <a:solidFill>
                  <a:srgbClr val="000000"/>
                </a:solidFill>
                <a:latin typeface="Helvetica Neue"/>
                <a:ea typeface="Helvetica Neue"/>
                <a:cs typeface="Helvetica Neue"/>
                <a:sym typeface="Helvetica Neue"/>
              </a:rPr>
              <a:t>3) Questionnaires</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Advantage: </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a usability questionnaire gives you feedback from the point of view of the user.  </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If the questionnaire is reliable, and you have used it according to the instructions, then this feedback is a trustworthy sample of what you get from your whole user population.</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disadvantage : </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Need time and affort in setting realiable questionaire. </a:t>
            </a:r>
            <a:endParaRPr/>
          </a:p>
          <a:p>
            <a:pPr indent="228600" lvl="1" marL="0" marR="0" rtl="0" algn="l">
              <a:lnSpc>
                <a:spcPct val="100000"/>
              </a:lnSpc>
              <a:spcBef>
                <a:spcPts val="0"/>
              </a:spcBef>
              <a:spcAft>
                <a:spcPts val="0"/>
              </a:spcAft>
              <a:buClr>
                <a:srgbClr val="000000"/>
              </a:buClr>
              <a:buSzPts val="4800"/>
              <a:buFont typeface="Helvetica Neue"/>
              <a:buNone/>
            </a:pPr>
            <a:r>
              <a:t/>
            </a:r>
            <a:endParaRPr b="0" i="0" sz="480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4500"/>
              </a:spcBef>
              <a:spcAft>
                <a:spcPts val="0"/>
              </a:spcAft>
              <a:buClr>
                <a:srgbClr val="000000"/>
              </a:buClr>
              <a:buSzPts val="4300"/>
              <a:buFont typeface="Helvetica Neue"/>
              <a:buNone/>
            </a:pPr>
            <a:r>
              <a:rPr b="0" i="0" lang="en-US" sz="4300" u="none" cap="none" strike="noStrike">
                <a:solidFill>
                  <a:srgbClr val="000000"/>
                </a:solidFill>
                <a:latin typeface="Helvetica Neue"/>
                <a:ea typeface="Helvetica Neue"/>
                <a:cs typeface="Helvetica Neue"/>
                <a:sym typeface="Helvetica Neue"/>
              </a:rPr>
              <a:t>*reliablity is the ability of the questionnaire to give the same results when filled out by like-minded people in similar circumstances.</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descr="Image" id="192" name="Google Shape;192;p19"/>
          <p:cNvPicPr preferRelativeResize="0"/>
          <p:nvPr/>
        </p:nvPicPr>
        <p:blipFill rotWithShape="1">
          <a:blip r:embed="rId3">
            <a:alphaModFix/>
          </a:blip>
          <a:srcRect b="0" l="0" r="0" t="0"/>
          <a:stretch/>
        </p:blipFill>
        <p:spPr>
          <a:xfrm rot="-120000">
            <a:off x="3937530" y="1046036"/>
            <a:ext cx="7728570" cy="10873509"/>
          </a:xfrm>
          <a:prstGeom prst="rect">
            <a:avLst/>
          </a:prstGeom>
          <a:noFill/>
          <a:ln>
            <a:noFill/>
          </a:ln>
          <a:effectLst>
            <a:outerShdw blurRad="63500" rotWithShape="0" dir="5400000" dist="25400">
              <a:srgbClr val="000000">
                <a:alpha val="49803"/>
              </a:srgbClr>
            </a:outerShdw>
          </a:effectLst>
        </p:spPr>
      </p:pic>
      <p:sp>
        <p:nvSpPr>
          <p:cNvPr id="193" name="Google Shape;193;p19"/>
          <p:cNvSpPr txBox="1"/>
          <p:nvPr/>
        </p:nvSpPr>
        <p:spPr>
          <a:xfrm>
            <a:off x="4100357" y="11942047"/>
            <a:ext cx="3026970" cy="808433"/>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Liker scale</a:t>
            </a:r>
            <a:endParaRPr/>
          </a:p>
        </p:txBody>
      </p:sp>
      <p:pic>
        <p:nvPicPr>
          <p:cNvPr descr="Image" id="194" name="Google Shape;194;p19"/>
          <p:cNvPicPr preferRelativeResize="0"/>
          <p:nvPr/>
        </p:nvPicPr>
        <p:blipFill rotWithShape="1">
          <a:blip r:embed="rId4">
            <a:alphaModFix/>
          </a:blip>
          <a:srcRect b="0" l="0" r="0" t="0"/>
          <a:stretch/>
        </p:blipFill>
        <p:spPr>
          <a:xfrm rot="180000">
            <a:off x="10363519" y="6204895"/>
            <a:ext cx="8192602" cy="5603495"/>
          </a:xfrm>
          <a:prstGeom prst="rect">
            <a:avLst/>
          </a:prstGeom>
          <a:noFill/>
          <a:ln>
            <a:noFill/>
          </a:ln>
          <a:effectLst>
            <a:outerShdw blurRad="63500" rotWithShape="0" dir="5400000" dist="25400">
              <a:srgbClr val="000000">
                <a:alpha val="49803"/>
              </a:srgbClr>
            </a:outerShdw>
          </a:effectLst>
        </p:spPr>
      </p:pic>
      <p:sp>
        <p:nvSpPr>
          <p:cNvPr id="195" name="Google Shape;195;p19"/>
          <p:cNvSpPr txBox="1"/>
          <p:nvPr/>
        </p:nvSpPr>
        <p:spPr>
          <a:xfrm>
            <a:off x="14864142" y="5190227"/>
            <a:ext cx="3693262"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Check boxes</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User Analysis</a:t>
            </a:r>
            <a:endParaRPr/>
          </a:p>
        </p:txBody>
      </p:sp>
      <p:sp>
        <p:nvSpPr>
          <p:cNvPr id="84" name="Google Shape;84;p2"/>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85" name="Google Shape;85;p2"/>
          <p:cNvSpPr txBox="1"/>
          <p:nvPr>
            <p:ph idx="2" type="body"/>
          </p:nvPr>
        </p:nvSpPr>
        <p:spPr>
          <a:xfrm>
            <a:off x="1206500" y="4248504"/>
            <a:ext cx="16707371" cy="8256012"/>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To design an effective system, it is necessary to know the answers to the following 3 questions</a:t>
            </a:r>
            <a:endParaRPr/>
          </a:p>
          <a:p>
            <a:pPr indent="-609599" lvl="1" marL="12192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Who are the users?</a:t>
            </a:r>
            <a:endParaRPr/>
          </a:p>
          <a:p>
            <a:pPr indent="-609599" lvl="1" marL="12192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What are the tasks?</a:t>
            </a:r>
            <a:endParaRPr/>
          </a:p>
          <a:p>
            <a:pPr indent="-609599" lvl="1" marL="12192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What is the environment in which the system will operate?</a:t>
            </a:r>
            <a:endParaRPr/>
          </a:p>
        </p:txBody>
      </p:sp>
      <p:pic>
        <p:nvPicPr>
          <p:cNvPr descr="Image" id="86" name="Google Shape;86;p2"/>
          <p:cNvPicPr preferRelativeResize="0"/>
          <p:nvPr/>
        </p:nvPicPr>
        <p:blipFill rotWithShape="1">
          <a:blip r:embed="rId3">
            <a:alphaModFix/>
          </a:blip>
          <a:srcRect b="0" l="0" r="0" t="0"/>
          <a:stretch/>
        </p:blipFill>
        <p:spPr>
          <a:xfrm>
            <a:off x="18452006" y="4005244"/>
            <a:ext cx="4155948" cy="8395433"/>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nvSpPr>
        <p:spPr>
          <a:xfrm>
            <a:off x="896890" y="1302354"/>
            <a:ext cx="22590219" cy="1111129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1" i="0" lang="en-US" sz="4800" u="sng" cap="none" strike="noStrike">
                <a:solidFill>
                  <a:srgbClr val="000000"/>
                </a:solidFill>
                <a:latin typeface="Helvetica Neue"/>
                <a:ea typeface="Helvetica Neue"/>
                <a:cs typeface="Helvetica Neue"/>
                <a:sym typeface="Helvetica Neue"/>
              </a:rPr>
              <a:t>4) Observation</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Most people are incapable of accurately assessing their own behaviours especially when they are removed from the context of their activities.</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Observational methods involve an investigator viewing users as they work in a field study, and taking notes on the activity that takes place.  </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 Direct : investigator is actually present during the task.</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Indirect: the task is viewed by some other ways such as through use of a video recorder.</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It is also useful for studying currently executed tasks and processes.</a:t>
            </a:r>
            <a:endParaRPr/>
          </a:p>
          <a:p>
            <a:pPr indent="0" lvl="0" marL="279400" marR="0" rtl="0" algn="l">
              <a:lnSpc>
                <a:spcPct val="100000"/>
              </a:lnSpc>
              <a:spcBef>
                <a:spcPts val="0"/>
              </a:spcBef>
              <a:spcAft>
                <a:spcPts val="0"/>
              </a:spcAft>
              <a:buClr>
                <a:srgbClr val="000000"/>
              </a:buClr>
              <a:buSzPts val="5904"/>
              <a:buFont typeface="Arial"/>
              <a:buNone/>
            </a:pPr>
            <a:r>
              <a:t/>
            </a:r>
            <a:endParaRPr b="0" i="0" sz="4800" u="none" cap="none" strike="noStrike">
              <a:solidFill>
                <a:srgbClr val="000000"/>
              </a:solidFill>
              <a:latin typeface="Helvetica Neue"/>
              <a:ea typeface="Helvetica Neue"/>
              <a:cs typeface="Helvetica Neue"/>
              <a:sym typeface="Helvetica Neue"/>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It should be noted that observation can be obtrusive and subjects may alter their behaviour due to the presence of an observer.</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21"/>
          <p:cNvGrpSpPr/>
          <p:nvPr/>
        </p:nvGrpSpPr>
        <p:grpSpPr>
          <a:xfrm>
            <a:off x="3687099" y="7215023"/>
            <a:ext cx="17009803" cy="6165676"/>
            <a:chOff x="0" y="0"/>
            <a:chExt cx="17009801" cy="6165674"/>
          </a:xfrm>
        </p:grpSpPr>
        <p:pic>
          <p:nvPicPr>
            <p:cNvPr descr="Image" id="206" name="Google Shape;206;p21"/>
            <p:cNvPicPr preferRelativeResize="0"/>
            <p:nvPr/>
          </p:nvPicPr>
          <p:blipFill rotWithShape="1">
            <a:blip r:embed="rId3">
              <a:alphaModFix/>
            </a:blip>
            <a:srcRect b="0" l="0" r="0" t="0"/>
            <a:stretch/>
          </p:blipFill>
          <p:spPr>
            <a:xfrm>
              <a:off x="127000" y="88900"/>
              <a:ext cx="16755801" cy="5835474"/>
            </a:xfrm>
            <a:prstGeom prst="rect">
              <a:avLst/>
            </a:prstGeom>
            <a:noFill/>
            <a:ln>
              <a:noFill/>
            </a:ln>
          </p:spPr>
        </p:pic>
        <p:pic>
          <p:nvPicPr>
            <p:cNvPr descr="Image" id="207" name="Google Shape;207;p21"/>
            <p:cNvPicPr preferRelativeResize="0"/>
            <p:nvPr/>
          </p:nvPicPr>
          <p:blipFill rotWithShape="1">
            <a:blip r:embed="rId4">
              <a:alphaModFix/>
            </a:blip>
            <a:srcRect b="0" l="0" r="0" t="0"/>
            <a:stretch/>
          </p:blipFill>
          <p:spPr>
            <a:xfrm>
              <a:off x="0" y="0"/>
              <a:ext cx="17009801" cy="6165674"/>
            </a:xfrm>
            <a:prstGeom prst="rect">
              <a:avLst/>
            </a:prstGeom>
            <a:noFill/>
            <a:ln>
              <a:noFill/>
            </a:ln>
          </p:spPr>
        </p:pic>
      </p:grpSp>
      <p:grpSp>
        <p:nvGrpSpPr>
          <p:cNvPr id="208" name="Google Shape;208;p21"/>
          <p:cNvGrpSpPr/>
          <p:nvPr/>
        </p:nvGrpSpPr>
        <p:grpSpPr>
          <a:xfrm>
            <a:off x="3385289" y="517037"/>
            <a:ext cx="9668300" cy="6632775"/>
            <a:chOff x="0" y="-1"/>
            <a:chExt cx="9668299" cy="6632772"/>
          </a:xfrm>
        </p:grpSpPr>
        <p:pic>
          <p:nvPicPr>
            <p:cNvPr descr="Image" id="209" name="Google Shape;209;p21"/>
            <p:cNvPicPr preferRelativeResize="0"/>
            <p:nvPr/>
          </p:nvPicPr>
          <p:blipFill rotWithShape="1">
            <a:blip r:embed="rId5">
              <a:alphaModFix/>
            </a:blip>
            <a:srcRect b="0" l="0" r="0" t="0"/>
            <a:stretch/>
          </p:blipFill>
          <p:spPr>
            <a:xfrm>
              <a:off x="127000" y="88900"/>
              <a:ext cx="9414299" cy="6302570"/>
            </a:xfrm>
            <a:prstGeom prst="rect">
              <a:avLst/>
            </a:prstGeom>
            <a:noFill/>
            <a:ln>
              <a:noFill/>
            </a:ln>
          </p:spPr>
        </p:pic>
        <p:pic>
          <p:nvPicPr>
            <p:cNvPr descr="Image" id="210" name="Google Shape;210;p21"/>
            <p:cNvPicPr preferRelativeResize="0"/>
            <p:nvPr/>
          </p:nvPicPr>
          <p:blipFill rotWithShape="1">
            <a:blip r:embed="rId6">
              <a:alphaModFix/>
            </a:blip>
            <a:srcRect b="0" l="0" r="0" t="0"/>
            <a:stretch/>
          </p:blipFill>
          <p:spPr>
            <a:xfrm>
              <a:off x="0" y="-1"/>
              <a:ext cx="9668299" cy="6632772"/>
            </a:xfrm>
            <a:prstGeom prst="rect">
              <a:avLst/>
            </a:prstGeom>
            <a:noFill/>
            <a:ln>
              <a:noFill/>
            </a:ln>
          </p:spPr>
        </p:pic>
      </p:grpSp>
      <p:sp>
        <p:nvSpPr>
          <p:cNvPr id="211" name="Google Shape;211;p21"/>
          <p:cNvSpPr txBox="1"/>
          <p:nvPr/>
        </p:nvSpPr>
        <p:spPr>
          <a:xfrm>
            <a:off x="13260838" y="1149842"/>
            <a:ext cx="1513943" cy="808433"/>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Diary</a:t>
            </a:r>
            <a:endParaRPr/>
          </a:p>
        </p:txBody>
      </p:sp>
      <p:sp>
        <p:nvSpPr>
          <p:cNvPr id="212" name="Google Shape;212;p21"/>
          <p:cNvSpPr txBox="1"/>
          <p:nvPr/>
        </p:nvSpPr>
        <p:spPr>
          <a:xfrm>
            <a:off x="15096303" y="6453784"/>
            <a:ext cx="5534254"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web traffic analytics</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idx="2" type="body"/>
          </p:nvPr>
        </p:nvSpPr>
        <p:spPr>
          <a:xfrm>
            <a:off x="8844598" y="4939860"/>
            <a:ext cx="15563478" cy="3836280"/>
          </a:xfrm>
          <a:prstGeom prst="rect">
            <a:avLst/>
          </a:prstGeom>
          <a:noFill/>
          <a:ln>
            <a:noFill/>
          </a:ln>
        </p:spPr>
        <p:txBody>
          <a:bodyPr anchorCtr="0" anchor="t" bIns="50800" lIns="50800" spcFirstLastPara="1" rIns="50800" wrap="square" tIns="50800">
            <a:normAutofit/>
          </a:bodyPr>
          <a:lstStyle/>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After Data Gathering, </a:t>
            </a:r>
            <a:endParaRPr/>
          </a:p>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What’s Next? </a:t>
            </a:r>
            <a:endParaRPr/>
          </a:p>
        </p:txBody>
      </p:sp>
      <p:pic>
        <p:nvPicPr>
          <p:cNvPr descr="Unknown-1.gif" id="218" name="Google Shape;218;p22"/>
          <p:cNvPicPr preferRelativeResize="0"/>
          <p:nvPr/>
        </p:nvPicPr>
        <p:blipFill rotWithShape="1">
          <a:blip r:embed="rId3">
            <a:alphaModFix/>
          </a:blip>
          <a:srcRect b="0" l="0" r="0" t="0"/>
          <a:stretch/>
        </p:blipFill>
        <p:spPr>
          <a:xfrm>
            <a:off x="-1393968" y="2585682"/>
            <a:ext cx="10135738" cy="10135738"/>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User needs analysis</a:t>
            </a:r>
            <a:endParaRPr/>
          </a:p>
        </p:txBody>
      </p:sp>
      <p:sp>
        <p:nvSpPr>
          <p:cNvPr id="224" name="Google Shape;224;p23"/>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225" name="Google Shape;225;p23"/>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Users can be classified according to their</a:t>
            </a:r>
            <a:endParaRPr/>
          </a:p>
          <a:p>
            <a:pPr indent="-609599" lvl="1" marL="12192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Demographics (e.g. age, gender)</a:t>
            </a:r>
            <a:endParaRPr/>
          </a:p>
          <a:p>
            <a:pPr indent="-609599" lvl="1" marL="12192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Occupational experience (e.g. job title, years of experience)</a:t>
            </a:r>
            <a:endParaRPr/>
          </a:p>
          <a:p>
            <a:pPr indent="-609599" lvl="1" marL="12192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Educational level</a:t>
            </a:r>
            <a:endParaRPr/>
          </a:p>
          <a:p>
            <a:pPr indent="-609599" lvl="1" marL="12192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Experience, etc.</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nvSpPr>
        <p:spPr>
          <a:xfrm>
            <a:off x="515772" y="2324704"/>
            <a:ext cx="15374535" cy="9066592"/>
          </a:xfrm>
          <a:prstGeom prst="rect">
            <a:avLst/>
          </a:prstGeom>
          <a:noFill/>
          <a:ln>
            <a:noFill/>
          </a:ln>
        </p:spPr>
        <p:txBody>
          <a:bodyPr anchorCtr="0" anchor="ctr" bIns="50800" lIns="50800" spcFirstLastPara="1" rIns="50800" wrap="square" tIns="50800">
            <a:spAutoFit/>
          </a:bodyPr>
          <a:lstStyle/>
          <a:p>
            <a:pPr indent="-609600" lvl="0" marL="609600" marR="0" rtl="0" algn="l">
              <a:lnSpc>
                <a:spcPct val="90000"/>
              </a:lnSpc>
              <a:spcBef>
                <a:spcPts val="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Why model the user?</a:t>
            </a:r>
            <a:endParaRPr/>
          </a:p>
          <a:p>
            <a:pPr indent="-609600" lvl="2" marL="18288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They are powerful tools for representing complex structures and relationships for the purpose of better understanding, discussing, or visualizing them. </a:t>
            </a:r>
            <a:endParaRPr/>
          </a:p>
          <a:p>
            <a:pPr indent="-609600" lvl="2" marL="18288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Without models, we are left to make sense of unstructured, raw data, without the benefit of any organizing principle. </a:t>
            </a:r>
            <a:endParaRPr/>
          </a:p>
          <a:p>
            <a:pPr indent="-609600" lvl="0" marL="609600" marR="0" rtl="0" algn="l">
              <a:lnSpc>
                <a:spcPct val="90000"/>
              </a:lnSpc>
              <a:spcBef>
                <a:spcPts val="4500"/>
              </a:spcBef>
              <a:spcAft>
                <a:spcPts val="0"/>
              </a:spcAft>
              <a:buClr>
                <a:srgbClr val="000000"/>
              </a:buClr>
              <a:buSzPts val="5904"/>
              <a:buFont typeface="Helvetica Neue"/>
              <a:buChar char="•"/>
            </a:pPr>
            <a:r>
              <a:rPr b="1" i="0" lang="en-US" sz="4800" u="none" cap="none" strike="noStrike">
                <a:solidFill>
                  <a:srgbClr val="000000"/>
                </a:solidFill>
                <a:latin typeface="Helvetica Neue"/>
                <a:ea typeface="Helvetica Neue"/>
                <a:cs typeface="Helvetica Neue"/>
                <a:sym typeface="Helvetica Neue"/>
              </a:rPr>
              <a:t>Personas</a:t>
            </a:r>
            <a:r>
              <a:rPr b="0" i="0" lang="en-US" sz="4800" u="none" cap="none" strike="noStrike">
                <a:solidFill>
                  <a:srgbClr val="000000"/>
                </a:solidFill>
                <a:latin typeface="Helvetica Neue"/>
                <a:ea typeface="Helvetica Neue"/>
                <a:cs typeface="Helvetica Neue"/>
                <a:sym typeface="Helvetica Neue"/>
              </a:rPr>
              <a:t> are models for users that represent their relationships with physical world, environment and product.</a:t>
            </a:r>
            <a:endParaRPr/>
          </a:p>
        </p:txBody>
      </p:sp>
      <p:pic>
        <p:nvPicPr>
          <p:cNvPr descr="Profile pic-pana.png" id="231" name="Google Shape;231;p24"/>
          <p:cNvPicPr preferRelativeResize="0"/>
          <p:nvPr/>
        </p:nvPicPr>
        <p:blipFill rotWithShape="1">
          <a:blip r:embed="rId3">
            <a:alphaModFix/>
          </a:blip>
          <a:srcRect b="0" l="0" r="0" t="0"/>
          <a:stretch/>
        </p:blipFill>
        <p:spPr>
          <a:xfrm>
            <a:off x="15703219" y="4645831"/>
            <a:ext cx="9055101" cy="9055100"/>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Image" id="236" name="Google Shape;236;p25"/>
          <p:cNvPicPr preferRelativeResize="0"/>
          <p:nvPr/>
        </p:nvPicPr>
        <p:blipFill rotWithShape="1">
          <a:blip r:embed="rId3">
            <a:alphaModFix/>
          </a:blip>
          <a:srcRect b="0" l="0" r="0" t="0"/>
          <a:stretch/>
        </p:blipFill>
        <p:spPr>
          <a:xfrm>
            <a:off x="4680994" y="270851"/>
            <a:ext cx="15837656" cy="12321697"/>
          </a:xfrm>
          <a:prstGeom prst="rect">
            <a:avLst/>
          </a:prstGeom>
          <a:noFill/>
          <a:ln>
            <a:noFill/>
          </a:ln>
        </p:spPr>
      </p:pic>
      <p:sp>
        <p:nvSpPr>
          <p:cNvPr id="237" name="Google Shape;237;p25"/>
          <p:cNvSpPr txBox="1"/>
          <p:nvPr/>
        </p:nvSpPr>
        <p:spPr>
          <a:xfrm>
            <a:off x="7143495" y="12407964"/>
            <a:ext cx="10097009" cy="696977"/>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000"/>
              <a:buFont typeface="Helvetica Neue"/>
              <a:buNone/>
            </a:pPr>
            <a:r>
              <a:rPr b="0" i="0" lang="en-US" sz="4000" u="none" cap="none" strike="noStrike">
                <a:solidFill>
                  <a:srgbClr val="000000"/>
                </a:solidFill>
                <a:latin typeface="Helvetica Neue"/>
                <a:ea typeface="Helvetica Neue"/>
                <a:cs typeface="Helvetica Neue"/>
                <a:sym typeface="Helvetica Neue"/>
              </a:rPr>
              <a:t>http://fakecrow.com/free-persona-template/</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Persona</a:t>
            </a:r>
            <a:endParaRPr/>
          </a:p>
        </p:txBody>
      </p:sp>
      <p:sp>
        <p:nvSpPr>
          <p:cNvPr id="243" name="Google Shape;243;p26"/>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244" name="Google Shape;244;p26"/>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Personas are user models that are represented as specific, individual human beings. They are not actual people but are synthesized directly from observations of real people. </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Personas must be based on real-world observation.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nvSpPr>
        <p:spPr>
          <a:xfrm>
            <a:off x="845141" y="4004350"/>
            <a:ext cx="22693717" cy="5707300"/>
          </a:xfrm>
          <a:prstGeom prst="rect">
            <a:avLst/>
          </a:prstGeom>
          <a:noFill/>
          <a:ln>
            <a:noFill/>
          </a:ln>
        </p:spPr>
        <p:txBody>
          <a:bodyPr anchorCtr="0" anchor="ctr" bIns="50800" lIns="50800" spcFirstLastPara="1" rIns="50800" wrap="square" tIns="50800">
            <a:spAutoFit/>
          </a:bodyPr>
          <a:lstStyle/>
          <a:p>
            <a:pPr indent="-609600" lvl="0" marL="609600" marR="0" rtl="0" algn="l">
              <a:lnSpc>
                <a:spcPct val="90000"/>
              </a:lnSpc>
              <a:spcBef>
                <a:spcPts val="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Data that can support and supplement the creation of personas include: 		</a:t>
            </a:r>
            <a:endParaRPr/>
          </a:p>
          <a:p>
            <a:pPr indent="-609600" lvl="2" marL="18288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Interviews</a:t>
            </a:r>
            <a:endParaRPr/>
          </a:p>
          <a:p>
            <a:pPr indent="-609600" lvl="2" marL="18288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Market research data such as focus groups and surveys </a:t>
            </a:r>
            <a:endParaRPr/>
          </a:p>
          <a:p>
            <a:pPr indent="-609600" lvl="2" marL="18288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Market-segmentation models </a:t>
            </a:r>
            <a:endParaRPr/>
          </a:p>
          <a:p>
            <a:pPr indent="-609600" lvl="2" marL="18288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Data gathered from literature reviews and previous studies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graphicFrame>
        <p:nvGraphicFramePr>
          <p:cNvPr id="254" name="Google Shape;254;p28"/>
          <p:cNvGraphicFramePr/>
          <p:nvPr/>
        </p:nvGraphicFramePr>
        <p:xfrm>
          <a:off x="3505433" y="2196713"/>
          <a:ext cx="3000000" cy="3000000"/>
        </p:xfrm>
        <a:graphic>
          <a:graphicData uri="http://schemas.openxmlformats.org/drawingml/2006/table">
            <a:tbl>
              <a:tblPr>
                <a:noFill/>
                <a:tableStyleId>{D422ADF7-0B80-4612-B3D3-28E01A897CF1}</a:tableStyleId>
              </a:tblPr>
              <a:tblGrid>
                <a:gridCol w="8686575"/>
                <a:gridCol w="8686575"/>
              </a:tblGrid>
              <a:tr h="2092675">
                <a:tc>
                  <a:txBody>
                    <a:bodyPr/>
                    <a:lstStyle/>
                    <a:p>
                      <a:pPr indent="0" lvl="0" marL="0" marR="0" rtl="0" algn="ctr">
                        <a:lnSpc>
                          <a:spcPct val="90000"/>
                        </a:lnSpc>
                        <a:spcBef>
                          <a:spcPts val="0"/>
                        </a:spcBef>
                        <a:spcAft>
                          <a:spcPts val="0"/>
                        </a:spcAft>
                        <a:buClr>
                          <a:schemeClr val="dk1"/>
                        </a:buClr>
                        <a:buSzPts val="4800"/>
                        <a:buFont typeface="Helvetica Neue"/>
                        <a:buNone/>
                      </a:pPr>
                      <a:r>
                        <a:rPr lang="en-US" sz="4800" u="none" cap="none" strike="noStrike"/>
                        <a:t>Persona are NOT</a:t>
                      </a:r>
                      <a:endParaRPr/>
                    </a:p>
                  </a:txBody>
                  <a:tcPr marT="50800" marB="50800" marR="50800" marL="50800" anchor="ctr">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solidFill>
                      <a:srgbClr val="D5D5D5"/>
                    </a:solidFill>
                  </a:tcPr>
                </a:tc>
                <a:tc>
                  <a:txBody>
                    <a:bodyPr/>
                    <a:lstStyle/>
                    <a:p>
                      <a:pPr indent="0" lvl="0" marL="0" marR="0" rtl="0" algn="ctr">
                        <a:lnSpc>
                          <a:spcPct val="90000"/>
                        </a:lnSpc>
                        <a:spcBef>
                          <a:spcPts val="0"/>
                        </a:spcBef>
                        <a:spcAft>
                          <a:spcPts val="0"/>
                        </a:spcAft>
                        <a:buClr>
                          <a:schemeClr val="dk1"/>
                        </a:buClr>
                        <a:buSzPts val="4800"/>
                        <a:buFont typeface="Helvetica Neue"/>
                        <a:buNone/>
                      </a:pPr>
                      <a:r>
                        <a:rPr lang="en-US" sz="4800" u="none" cap="none" strike="noStrike"/>
                        <a:t>Persona are</a:t>
                      </a:r>
                      <a:endParaRPr/>
                    </a:p>
                  </a:txBody>
                  <a:tcPr marT="50800" marB="50800" marR="50800" marL="50800" anchor="ctr">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solidFill>
                      <a:srgbClr val="D5D5D5"/>
                    </a:solidFill>
                  </a:tcPr>
                </a:tc>
              </a:tr>
              <a:tr h="2092675">
                <a:tc>
                  <a:txBody>
                    <a:bodyPr/>
                    <a:lstStyle/>
                    <a:p>
                      <a:pPr indent="0" lvl="0" marL="0" marR="0" rtl="0" algn="ctr">
                        <a:lnSpc>
                          <a:spcPct val="90000"/>
                        </a:lnSpc>
                        <a:spcBef>
                          <a:spcPts val="0"/>
                        </a:spcBef>
                        <a:spcAft>
                          <a:spcPts val="0"/>
                        </a:spcAft>
                        <a:buClr>
                          <a:schemeClr val="dk1"/>
                        </a:buClr>
                        <a:buSzPts val="4800"/>
                        <a:buFont typeface="Helvetica Neue"/>
                        <a:buNone/>
                      </a:pPr>
                      <a:r>
                        <a:rPr lang="en-US" sz="4800" u="none" cap="none" strike="noStrike"/>
                        <a:t>What people tell you about themselves</a:t>
                      </a:r>
                      <a:br>
                        <a:rPr lang="en-US" sz="4800" u="none" cap="none" strike="noStrike"/>
                      </a:br>
                      <a:endParaRPr/>
                    </a:p>
                  </a:txBody>
                  <a:tcPr marT="50800" marB="50800" marR="50800" marL="50800" anchor="ctr">
                    <a:lnL cap="flat" cmpd="sng" w="12700">
                      <a:solidFill>
                        <a:srgbClr val="000000"/>
                      </a:solidFill>
                      <a:prstDash val="solid"/>
                      <a:round/>
                      <a:headEnd len="sm" w="sm" type="none"/>
                      <a:tailEnd len="sm" w="sm" type="none"/>
                    </a:lnL>
                  </a:tcPr>
                </a:tc>
                <a:tc>
                  <a:txBody>
                    <a:bodyPr/>
                    <a:lstStyle/>
                    <a:p>
                      <a:pPr indent="0" lvl="0" marL="0" marR="0" rtl="0" algn="ctr">
                        <a:lnSpc>
                          <a:spcPct val="90000"/>
                        </a:lnSpc>
                        <a:spcBef>
                          <a:spcPts val="0"/>
                        </a:spcBef>
                        <a:spcAft>
                          <a:spcPts val="0"/>
                        </a:spcAft>
                        <a:buClr>
                          <a:schemeClr val="dk1"/>
                        </a:buClr>
                        <a:buSzPts val="4800"/>
                        <a:buFont typeface="Helvetica Neue"/>
                        <a:buNone/>
                      </a:pPr>
                      <a:r>
                        <a:rPr lang="en-US" sz="4800" u="none" cap="none" strike="noStrike"/>
                        <a:t>what you observe</a:t>
                      </a:r>
                      <a:br>
                        <a:rPr lang="en-US" sz="4800" u="none" cap="none" strike="noStrike"/>
                      </a:br>
                      <a:endParaRPr/>
                    </a:p>
                  </a:txBody>
                  <a:tcPr marT="50800" marB="50800" marR="50800" marL="50800" anchor="ctr">
                    <a:lnR cap="flat" cmpd="sng" w="12700">
                      <a:solidFill>
                        <a:srgbClr val="000000"/>
                      </a:solidFill>
                      <a:prstDash val="solid"/>
                      <a:round/>
                      <a:headEnd len="sm" w="sm" type="none"/>
                      <a:tailEnd len="sm" w="sm" type="none"/>
                    </a:lnR>
                  </a:tcPr>
                </a:tc>
              </a:tr>
              <a:tr h="2092675">
                <a:tc>
                  <a:txBody>
                    <a:bodyPr/>
                    <a:lstStyle/>
                    <a:p>
                      <a:pPr indent="0" lvl="0" marL="0" marR="0" rtl="0" algn="ctr">
                        <a:lnSpc>
                          <a:spcPct val="90000"/>
                        </a:lnSpc>
                        <a:spcBef>
                          <a:spcPts val="0"/>
                        </a:spcBef>
                        <a:spcAft>
                          <a:spcPts val="0"/>
                        </a:spcAft>
                        <a:buClr>
                          <a:schemeClr val="dk1"/>
                        </a:buClr>
                        <a:buSzPts val="4800"/>
                        <a:buFont typeface="Helvetica Neue"/>
                        <a:buNone/>
                      </a:pPr>
                      <a:r>
                        <a:rPr lang="en-US" sz="4800" u="none" cap="none" strike="noStrike"/>
                        <a:t>About customer likes or dislikes</a:t>
                      </a:r>
                      <a:br>
                        <a:rPr lang="en-US" sz="4800" u="none" cap="none" strike="noStrike"/>
                      </a:br>
                      <a:endParaRPr/>
                    </a:p>
                  </a:txBody>
                  <a:tcPr marT="50800" marB="50800" marR="50800" marL="50800" anchor="ctr">
                    <a:lnL cap="flat" cmpd="sng" w="12700">
                      <a:solidFill>
                        <a:srgbClr val="000000"/>
                      </a:solidFill>
                      <a:prstDash val="solid"/>
                      <a:round/>
                      <a:headEnd len="sm" w="sm" type="none"/>
                      <a:tailEnd len="sm" w="sm" type="none"/>
                    </a:lnL>
                  </a:tcPr>
                </a:tc>
                <a:tc>
                  <a:txBody>
                    <a:bodyPr/>
                    <a:lstStyle/>
                    <a:p>
                      <a:pPr indent="0" lvl="0" marL="0" marR="0" rtl="0" algn="ctr">
                        <a:lnSpc>
                          <a:spcPct val="90000"/>
                        </a:lnSpc>
                        <a:spcBef>
                          <a:spcPts val="0"/>
                        </a:spcBef>
                        <a:spcAft>
                          <a:spcPts val="0"/>
                        </a:spcAft>
                        <a:buClr>
                          <a:schemeClr val="dk1"/>
                        </a:buClr>
                        <a:buSzPts val="4800"/>
                        <a:buFont typeface="Helvetica Neue"/>
                        <a:buNone/>
                      </a:pPr>
                      <a:r>
                        <a:rPr lang="en-US" sz="4800" u="none" cap="none" strike="noStrike"/>
                        <a:t>about what frustrate or satisfy a customer</a:t>
                      </a:r>
                      <a:br>
                        <a:rPr lang="en-US" sz="4800" u="none" cap="none" strike="noStrike"/>
                      </a:br>
                      <a:endParaRPr/>
                    </a:p>
                  </a:txBody>
                  <a:tcPr marT="50800" marB="50800" marR="50800" marL="50800" anchor="ctr">
                    <a:lnR cap="flat" cmpd="sng" w="12700">
                      <a:solidFill>
                        <a:srgbClr val="000000"/>
                      </a:solidFill>
                      <a:prstDash val="solid"/>
                      <a:round/>
                      <a:headEnd len="sm" w="sm" type="none"/>
                      <a:tailEnd len="sm" w="sm" type="none"/>
                    </a:lnR>
                  </a:tcPr>
                </a:tc>
              </a:tr>
              <a:tr h="2092675">
                <a:tc>
                  <a:txBody>
                    <a:bodyPr/>
                    <a:lstStyle/>
                    <a:p>
                      <a:pPr indent="0" lvl="0" marL="0" marR="0" rtl="0" algn="ctr">
                        <a:lnSpc>
                          <a:spcPct val="90000"/>
                        </a:lnSpc>
                        <a:spcBef>
                          <a:spcPts val="0"/>
                        </a:spcBef>
                        <a:spcAft>
                          <a:spcPts val="0"/>
                        </a:spcAft>
                        <a:buClr>
                          <a:schemeClr val="dk1"/>
                        </a:buClr>
                        <a:buSzPts val="4800"/>
                        <a:buFont typeface="Helvetica Neue"/>
                        <a:buNone/>
                      </a:pPr>
                      <a:r>
                        <a:rPr lang="en-US" sz="4800" u="none" cap="none" strike="noStrike"/>
                        <a:t>A job description or a documentary about a person</a:t>
                      </a:r>
                      <a:br>
                        <a:rPr lang="en-US" sz="4800" u="none" cap="none" strike="noStrike"/>
                      </a:br>
                      <a:endParaRPr/>
                    </a:p>
                  </a:txBody>
                  <a:tcPr marT="50800" marB="50800" marR="50800" marL="50800" anchor="ctr">
                    <a:lnL cap="flat" cmpd="sng" w="12700">
                      <a:solidFill>
                        <a:srgbClr val="000000"/>
                      </a:solidFill>
                      <a:prstDash val="solid"/>
                      <a:round/>
                      <a:headEnd len="sm" w="sm" type="none"/>
                      <a:tailEnd len="sm" w="sm" type="none"/>
                    </a:lnL>
                  </a:tcPr>
                </a:tc>
                <a:tc>
                  <a:txBody>
                    <a:bodyPr/>
                    <a:lstStyle/>
                    <a:p>
                      <a:pPr indent="0" lvl="0" marL="0" marR="0" rtl="0" algn="ctr">
                        <a:lnSpc>
                          <a:spcPct val="90000"/>
                        </a:lnSpc>
                        <a:spcBef>
                          <a:spcPts val="0"/>
                        </a:spcBef>
                        <a:spcAft>
                          <a:spcPts val="0"/>
                        </a:spcAft>
                        <a:buClr>
                          <a:schemeClr val="dk1"/>
                        </a:buClr>
                        <a:buSzPts val="4800"/>
                        <a:buFont typeface="Helvetica Neue"/>
                        <a:buNone/>
                      </a:pPr>
                      <a:r>
                        <a:rPr lang="en-US" sz="4800" u="none" cap="none" strike="noStrike"/>
                        <a:t>About skills, attitude, motivation, environment and goals</a:t>
                      </a:r>
                      <a:br>
                        <a:rPr lang="en-US" sz="4800" u="none" cap="none" strike="noStrike"/>
                      </a:br>
                      <a:endParaRPr/>
                    </a:p>
                  </a:txBody>
                  <a:tcPr marT="50800" marB="50800" marR="50800" marL="50800" anchor="ctr">
                    <a:lnR cap="flat" cmpd="sng" w="12700">
                      <a:solidFill>
                        <a:srgbClr val="000000"/>
                      </a:solidFill>
                      <a:prstDash val="solid"/>
                      <a:round/>
                      <a:headEnd len="sm" w="sm" type="none"/>
                      <a:tailEnd len="sm" w="sm" type="none"/>
                    </a:lnR>
                  </a:tcPr>
                </a:tc>
              </a:tr>
              <a:tr h="2092675">
                <a:tc>
                  <a:txBody>
                    <a:bodyPr/>
                    <a:lstStyle/>
                    <a:p>
                      <a:pPr indent="0" lvl="0" marL="0" marR="0" rtl="0" algn="ctr">
                        <a:lnSpc>
                          <a:spcPct val="90000"/>
                        </a:lnSpc>
                        <a:spcBef>
                          <a:spcPts val="0"/>
                        </a:spcBef>
                        <a:spcAft>
                          <a:spcPts val="0"/>
                        </a:spcAft>
                        <a:buClr>
                          <a:schemeClr val="dk1"/>
                        </a:buClr>
                        <a:buSzPts val="4800"/>
                        <a:buFont typeface="Helvetica Neue"/>
                        <a:buNone/>
                      </a:pPr>
                      <a:r>
                        <a:rPr lang="en-US" sz="4800" u="none" cap="none" strike="noStrike"/>
                        <a:t>job description</a:t>
                      </a:r>
                      <a:br>
                        <a:rPr lang="en-US" sz="4800" u="none" cap="none" strike="noStrike"/>
                      </a:br>
                      <a:endParaRPr/>
                    </a:p>
                  </a:txBody>
                  <a:tcPr marT="50800" marB="50800" marR="50800" marL="50800" anchor="ctr">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chemeClr val="dk1"/>
                        </a:buClr>
                        <a:buSzPts val="4800"/>
                        <a:buFont typeface="Helvetica Neue"/>
                        <a:buNone/>
                      </a:pPr>
                      <a:r>
                        <a:rPr lang="en-US" sz="4800" u="none" cap="none" strike="noStrike"/>
                        <a:t>presenting behaviour patterns</a:t>
                      </a:r>
                      <a:endParaRPr/>
                    </a:p>
                  </a:txBody>
                  <a:tcPr marT="50800" marB="50800" marR="50800" marL="50800" anchor="ctr">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r>
            </a:tbl>
          </a:graphicData>
        </a:graphic>
      </p:graphicFrame>
    </p:spTree>
  </p:cSld>
  <p:clrMapOvr>
    <a:masterClrMapping/>
  </p:clrMapOvr>
  <mc:AlternateContent>
    <mc:Choice Requires="p14">
      <p:transition spd="slow" p14:dur="20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descr="Screen Shot 2016-05-31 at 2.58.38 PM.png" id="259" name="Google Shape;259;p29"/>
          <p:cNvPicPr preferRelativeResize="0"/>
          <p:nvPr/>
        </p:nvPicPr>
        <p:blipFill rotWithShape="1">
          <a:blip r:embed="rId3">
            <a:alphaModFix/>
          </a:blip>
          <a:srcRect b="0" l="0" r="0" t="0"/>
          <a:stretch/>
        </p:blipFill>
        <p:spPr>
          <a:xfrm>
            <a:off x="3921819" y="5522731"/>
            <a:ext cx="17122667" cy="5707556"/>
          </a:xfrm>
          <a:prstGeom prst="rect">
            <a:avLst/>
          </a:prstGeom>
          <a:noFill/>
          <a:ln>
            <a:noFill/>
          </a:ln>
        </p:spPr>
      </p:pic>
      <p:sp>
        <p:nvSpPr>
          <p:cNvPr id="260" name="Google Shape;260;p29"/>
          <p:cNvSpPr txBox="1"/>
          <p:nvPr/>
        </p:nvSpPr>
        <p:spPr>
          <a:xfrm>
            <a:off x="1232018" y="3324835"/>
            <a:ext cx="21483235" cy="1461649"/>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If you try to design a car that pleases every possible driver, you end up with a car with every possible feature, but that pleases nobody.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3"/>
          <p:cNvSpPr txBox="1"/>
          <p:nvPr/>
        </p:nvSpPr>
        <p:spPr>
          <a:xfrm>
            <a:off x="1458611" y="4616709"/>
            <a:ext cx="12412371" cy="448258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Example:</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Task: reading news on apps</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User: Elderly vs teenager</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Environment: Inside MRT/LRT, day/night time</a:t>
            </a:r>
            <a:endParaRPr/>
          </a:p>
        </p:txBody>
      </p:sp>
      <p:pic>
        <p:nvPicPr>
          <p:cNvPr descr="Mobile apps-amico.png" id="92" name="Google Shape;92;p3"/>
          <p:cNvPicPr preferRelativeResize="0"/>
          <p:nvPr/>
        </p:nvPicPr>
        <p:blipFill rotWithShape="1">
          <a:blip r:embed="rId3">
            <a:alphaModFix/>
          </a:blip>
          <a:srcRect b="0" l="0" r="0" t="0"/>
          <a:stretch/>
        </p:blipFill>
        <p:spPr>
          <a:xfrm>
            <a:off x="14429594" y="1879659"/>
            <a:ext cx="9956683" cy="9956682"/>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Screen Shot 2016-05-31 at 2.59.06 PM.png" id="265" name="Google Shape;265;p30"/>
          <p:cNvPicPr preferRelativeResize="0"/>
          <p:nvPr/>
        </p:nvPicPr>
        <p:blipFill rotWithShape="1">
          <a:blip r:embed="rId3">
            <a:alphaModFix/>
          </a:blip>
          <a:srcRect b="0" l="0" r="0" t="0"/>
          <a:stretch/>
        </p:blipFill>
        <p:spPr>
          <a:xfrm>
            <a:off x="5344303" y="319563"/>
            <a:ext cx="12840891" cy="8929688"/>
          </a:xfrm>
          <a:prstGeom prst="rect">
            <a:avLst/>
          </a:prstGeom>
          <a:noFill/>
          <a:ln>
            <a:noFill/>
          </a:ln>
        </p:spPr>
      </p:pic>
      <p:pic>
        <p:nvPicPr>
          <p:cNvPr descr="Screen Shot 2016-05-31 at 2.59.14 PM.png" id="266" name="Google Shape;266;p30"/>
          <p:cNvPicPr preferRelativeResize="0"/>
          <p:nvPr/>
        </p:nvPicPr>
        <p:blipFill rotWithShape="1">
          <a:blip r:embed="rId4">
            <a:alphaModFix/>
          </a:blip>
          <a:srcRect b="0" l="0" r="0" t="0"/>
          <a:stretch/>
        </p:blipFill>
        <p:spPr>
          <a:xfrm>
            <a:off x="5603264" y="9392080"/>
            <a:ext cx="12322969" cy="4321970"/>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Types of Personas</a:t>
            </a:r>
            <a:endParaRPr/>
          </a:p>
        </p:txBody>
      </p:sp>
      <p:sp>
        <p:nvSpPr>
          <p:cNvPr id="272" name="Google Shape;272;p31"/>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273" name="Google Shape;273;p31"/>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000000"/>
              </a:buClr>
              <a:buSzPts val="4800"/>
              <a:buFont typeface="Helvetica Neue"/>
              <a:buNone/>
            </a:pPr>
            <a:r>
              <a:rPr b="1" lang="en-US"/>
              <a:t>Marketing personas:</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focus on demographic information, buying motivations and concerns, shopping or buying preferences, marketing message, media habits. </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Marketing personas are good for determining what types of customers will be receptive to certain products or messages, or for evaluating potential ROI of a product.</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nvSpPr>
        <p:spPr>
          <a:xfrm>
            <a:off x="972521" y="3339642"/>
            <a:ext cx="22438959" cy="7036716"/>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1" i="0" lang="en-US" sz="4800" u="none" cap="none" strike="noStrike">
                <a:solidFill>
                  <a:srgbClr val="000000"/>
                </a:solidFill>
                <a:latin typeface="Helvetica Neue"/>
                <a:ea typeface="Helvetica Neue"/>
                <a:cs typeface="Helvetica Neue"/>
                <a:sym typeface="Helvetica Neue"/>
              </a:rPr>
              <a:t>Proto—personas:</a:t>
            </a:r>
            <a:r>
              <a:rPr b="0" i="0" lang="en-US" sz="4800" u="none" cap="none" strike="noStrike">
                <a:solidFill>
                  <a:srgbClr val="000000"/>
                </a:solidFill>
                <a:latin typeface="Helvetica Neue"/>
                <a:ea typeface="Helvetica Neue"/>
                <a:cs typeface="Helvetica Neue"/>
                <a:sym typeface="Helvetica Neue"/>
              </a:rPr>
              <a:t> </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used when there is no money or time to create true research—based personas – they are based on secondary research. ( mostly based on assumptions)</a:t>
            </a:r>
            <a:endParaRPr/>
          </a:p>
          <a:p>
            <a:pPr indent="0" lvl="0" marL="0" marR="0" rtl="0" algn="l">
              <a:lnSpc>
                <a:spcPct val="90000"/>
              </a:lnSpc>
              <a:spcBef>
                <a:spcPts val="4500"/>
              </a:spcBef>
              <a:spcAft>
                <a:spcPts val="0"/>
              </a:spcAft>
              <a:buClr>
                <a:srgbClr val="000000"/>
              </a:buClr>
              <a:buSzPts val="4800"/>
              <a:buFont typeface="Helvetica Neue"/>
              <a:buNone/>
            </a:pPr>
            <a:r>
              <a:rPr b="1" i="0" lang="en-US" sz="4800" u="none" cap="none" strike="noStrike">
                <a:solidFill>
                  <a:srgbClr val="000000"/>
                </a:solidFill>
                <a:latin typeface="Helvetica Neue"/>
                <a:ea typeface="Helvetica Neue"/>
                <a:cs typeface="Helvetica Neue"/>
                <a:sym typeface="Helvetica Neue"/>
              </a:rPr>
              <a:t>Design personas:</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focus on user goals, current behaviour, and pain points as opposed to their buying or media preferences and behaviours. </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They are based on field research and real people.</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Creating Persona</a:t>
            </a:r>
            <a:endParaRPr/>
          </a:p>
        </p:txBody>
      </p:sp>
      <p:sp>
        <p:nvSpPr>
          <p:cNvPr id="284" name="Google Shape;284;p33"/>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285" name="Google Shape;285;p33"/>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Helvetica Neue"/>
              <a:buChar char="•"/>
            </a:pPr>
            <a:r>
              <a:rPr b="1" lang="en-US" u="sng"/>
              <a:t>Bring persona to life</a:t>
            </a:r>
            <a:r>
              <a:rPr b="0" i="0" lang="en-US" sz="4800" u="none" cap="none" strike="noStrike">
                <a:solidFill>
                  <a:srgbClr val="000000"/>
                </a:solidFill>
                <a:latin typeface="Helvetica Neue"/>
                <a:ea typeface="Helvetica Neue"/>
                <a:cs typeface="Helvetica Neue"/>
                <a:sym typeface="Helvetica Neue"/>
              </a:rPr>
              <a:t> by adding following minimum details:</a:t>
            </a:r>
            <a:endParaRPr/>
          </a:p>
          <a:p>
            <a:pPr indent="-609600" lvl="2" marL="18288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First and last name</a:t>
            </a:r>
            <a:endParaRPr/>
          </a:p>
          <a:p>
            <a:pPr indent="-609600" lvl="2" marL="18288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Picture</a:t>
            </a:r>
            <a:endParaRPr/>
          </a:p>
          <a:p>
            <a:pPr indent="-609600" lvl="2" marL="18288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Demographics (age, location, gender, job title, etc.</a:t>
            </a:r>
            <a:endParaRPr/>
          </a:p>
          <a:p>
            <a:pPr indent="-609600" lvl="2" marL="18288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etc..</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nvSpPr>
        <p:spPr>
          <a:xfrm>
            <a:off x="899767" y="1794062"/>
            <a:ext cx="15251354" cy="10127876"/>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1" i="0" lang="en-US" sz="4800" u="sng" cap="none" strike="noStrike">
                <a:solidFill>
                  <a:srgbClr val="000000"/>
                </a:solidFill>
                <a:latin typeface="Helvetica Neue"/>
                <a:ea typeface="Helvetica Neue"/>
                <a:cs typeface="Helvetica Neue"/>
                <a:sym typeface="Helvetica Neue"/>
              </a:rPr>
              <a:t>Identify behaviour variables .</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Focus on the following variable types:</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Activities – What user does; frequency and volume</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Attitudes – How user thinks about product domain and technology</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Motivations/Goals – Why user is engaged in product domain</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Skills – User’s capabilities related to product domain and technology</a:t>
            </a:r>
            <a:endParaRPr/>
          </a:p>
          <a:p>
            <a:pPr indent="-609599" lvl="1" marL="12192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Pain points/ frustrations </a:t>
            </a:r>
            <a:endParaRPr/>
          </a:p>
        </p:txBody>
      </p:sp>
      <p:pic>
        <p:nvPicPr>
          <p:cNvPr descr="Queue-pana-2.png" id="291" name="Google Shape;291;p34"/>
          <p:cNvPicPr preferRelativeResize="0"/>
          <p:nvPr/>
        </p:nvPicPr>
        <p:blipFill rotWithShape="1">
          <a:blip r:embed="rId3">
            <a:alphaModFix/>
          </a:blip>
          <a:srcRect b="0" l="0" r="0" t="0"/>
          <a:stretch/>
        </p:blipFill>
        <p:spPr>
          <a:xfrm>
            <a:off x="13706806" y="5095637"/>
            <a:ext cx="10434995" cy="10434995"/>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Persona examples</a:t>
            </a:r>
            <a:endParaRPr/>
          </a:p>
        </p:txBody>
      </p:sp>
      <p:sp>
        <p:nvSpPr>
          <p:cNvPr id="297" name="Google Shape;297;p35"/>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298" name="Google Shape;298;p35"/>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234696" lvl="0" marL="609600" rtl="0" algn="l">
              <a:lnSpc>
                <a:spcPct val="90000"/>
              </a:lnSpc>
              <a:spcBef>
                <a:spcPts val="0"/>
              </a:spcBef>
              <a:spcAft>
                <a:spcPts val="0"/>
              </a:spcAft>
              <a:buClr>
                <a:srgbClr val="000000"/>
              </a:buClr>
              <a:buSzPts val="5904"/>
              <a:buFont typeface="Helvetica Neue"/>
              <a:buNone/>
            </a:pPr>
            <a:r>
              <a:t/>
            </a:r>
            <a:endParaRPr/>
          </a:p>
        </p:txBody>
      </p:sp>
      <p:pic>
        <p:nvPicPr>
          <p:cNvPr descr="Image" id="299" name="Google Shape;299;p35"/>
          <p:cNvPicPr preferRelativeResize="0"/>
          <p:nvPr/>
        </p:nvPicPr>
        <p:blipFill rotWithShape="1">
          <a:blip r:embed="rId3">
            <a:alphaModFix/>
          </a:blip>
          <a:srcRect b="0" l="0" r="0" t="0"/>
          <a:stretch/>
        </p:blipFill>
        <p:spPr>
          <a:xfrm>
            <a:off x="5451264" y="3062882"/>
            <a:ext cx="14108907" cy="10715626"/>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Image" id="304" name="Google Shape;304;p36"/>
          <p:cNvPicPr preferRelativeResize="0"/>
          <p:nvPr/>
        </p:nvPicPr>
        <p:blipFill rotWithShape="1">
          <a:blip r:embed="rId3">
            <a:alphaModFix/>
          </a:blip>
          <a:srcRect b="0" l="0" r="0" t="0"/>
          <a:stretch/>
        </p:blipFill>
        <p:spPr>
          <a:xfrm>
            <a:off x="6377142" y="194359"/>
            <a:ext cx="10686205" cy="13327282"/>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idx="2" type="body"/>
          </p:nvPr>
        </p:nvSpPr>
        <p:spPr>
          <a:xfrm>
            <a:off x="8844598" y="4939860"/>
            <a:ext cx="15563478" cy="3836280"/>
          </a:xfrm>
          <a:prstGeom prst="rect">
            <a:avLst/>
          </a:prstGeom>
          <a:noFill/>
          <a:ln>
            <a:noFill/>
          </a:ln>
        </p:spPr>
        <p:txBody>
          <a:bodyPr anchorCtr="0" anchor="t" bIns="50800" lIns="50800" spcFirstLastPara="1" rIns="50800" wrap="square" tIns="50800">
            <a:normAutofit/>
          </a:bodyPr>
          <a:lstStyle/>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After User Analysis, </a:t>
            </a:r>
            <a:endParaRPr/>
          </a:p>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What’s Next? </a:t>
            </a:r>
            <a:endParaRPr/>
          </a:p>
        </p:txBody>
      </p:sp>
      <p:pic>
        <p:nvPicPr>
          <p:cNvPr descr="Unknown-1.gif" id="310" name="Google Shape;310;p37"/>
          <p:cNvPicPr preferRelativeResize="0"/>
          <p:nvPr/>
        </p:nvPicPr>
        <p:blipFill rotWithShape="1">
          <a:blip r:embed="rId3">
            <a:alphaModFix/>
          </a:blip>
          <a:srcRect b="0" l="0" r="0" t="0"/>
          <a:stretch/>
        </p:blipFill>
        <p:spPr>
          <a:xfrm>
            <a:off x="-1393968" y="2585682"/>
            <a:ext cx="10135738" cy="10135738"/>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8"/>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After persona…..</a:t>
            </a:r>
            <a:endParaRPr/>
          </a:p>
        </p:txBody>
      </p:sp>
      <p:sp>
        <p:nvSpPr>
          <p:cNvPr id="316" name="Google Shape;316;p38"/>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317" name="Google Shape;317;p38"/>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Uses personas to create stories that point to design. </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Developing stories or scenarios as a means of imagining user interactions.</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using those scenarios to define requirements.</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Using these requirements in turn to design the product.</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Scenario</a:t>
            </a:r>
            <a:endParaRPr/>
          </a:p>
        </p:txBody>
      </p:sp>
      <p:sp>
        <p:nvSpPr>
          <p:cNvPr id="323" name="Google Shape;323;p39"/>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324" name="Google Shape;324;p39"/>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603504" lvl="0" marL="603504" rtl="0" algn="l">
              <a:lnSpc>
                <a:spcPct val="90000"/>
              </a:lnSpc>
              <a:spcBef>
                <a:spcPts val="0"/>
              </a:spcBef>
              <a:spcAft>
                <a:spcPts val="0"/>
              </a:spcAft>
              <a:buClr>
                <a:srgbClr val="000000"/>
              </a:buClr>
              <a:buSzPts val="5845"/>
              <a:buFont typeface="Helvetica Neue"/>
              <a:buChar char="•"/>
            </a:pPr>
            <a:r>
              <a:rPr lang="en-US" sz="4752"/>
              <a:t>use scenario to represent the task.</a:t>
            </a:r>
            <a:endParaRPr/>
          </a:p>
          <a:p>
            <a:pPr indent="-603504" lvl="0" marL="603504" rtl="0" algn="l">
              <a:lnSpc>
                <a:spcPct val="90000"/>
              </a:lnSpc>
              <a:spcBef>
                <a:spcPts val="4400"/>
              </a:spcBef>
              <a:spcAft>
                <a:spcPts val="0"/>
              </a:spcAft>
              <a:buClr>
                <a:srgbClr val="000000"/>
              </a:buClr>
              <a:buSzPts val="5845"/>
              <a:buFont typeface="Helvetica Neue"/>
              <a:buChar char="•"/>
            </a:pPr>
            <a:r>
              <a:rPr lang="en-US" sz="4752"/>
              <a:t>focuses on describing </a:t>
            </a:r>
            <a:r>
              <a:rPr lang="en-US" u="sng"/>
              <a:t>how users accomplish tasks</a:t>
            </a:r>
            <a:r>
              <a:rPr lang="en-US" sz="4752"/>
              <a:t>. It consists of an </a:t>
            </a:r>
            <a:r>
              <a:rPr lang="en-US" u="sng"/>
              <a:t>environmental setting </a:t>
            </a:r>
            <a:r>
              <a:rPr lang="en-US" sz="4752"/>
              <a:t>and includes agents or actors (persona).</a:t>
            </a:r>
            <a:endParaRPr/>
          </a:p>
          <a:p>
            <a:pPr indent="-603504" lvl="0" marL="603504" rtl="0" algn="l">
              <a:lnSpc>
                <a:spcPct val="90000"/>
              </a:lnSpc>
              <a:spcBef>
                <a:spcPts val="4400"/>
              </a:spcBef>
              <a:spcAft>
                <a:spcPts val="0"/>
              </a:spcAft>
              <a:buClr>
                <a:srgbClr val="000000"/>
              </a:buClr>
              <a:buSzPts val="5845"/>
              <a:buFont typeface="Helvetica Neue"/>
              <a:buChar char="•"/>
            </a:pPr>
            <a:r>
              <a:rPr lang="en-US" sz="4752"/>
              <a:t>A persona provides a tangible representation of the user to act as a believable agent in the setting of a scenario </a:t>
            </a:r>
            <a:endParaRPr/>
          </a:p>
          <a:p>
            <a:pPr indent="-603504" lvl="0" marL="603504" rtl="0" algn="l">
              <a:lnSpc>
                <a:spcPct val="90000"/>
              </a:lnSpc>
              <a:spcBef>
                <a:spcPts val="4400"/>
              </a:spcBef>
              <a:spcAft>
                <a:spcPts val="0"/>
              </a:spcAft>
              <a:buClr>
                <a:srgbClr val="000000"/>
              </a:buClr>
              <a:buSzPts val="5845"/>
              <a:buFont typeface="Helvetica Neue"/>
              <a:buChar char="•"/>
            </a:pPr>
            <a:r>
              <a:rPr lang="en-US" sz="4752"/>
              <a:t>Scenario content and context are derived from information gathered during the Research phase and analyzed during the Modelling phase. </a:t>
            </a:r>
            <a:endParaRPr/>
          </a:p>
          <a:p>
            <a:pPr indent="-603504" lvl="0" marL="603504" rtl="0" algn="l">
              <a:lnSpc>
                <a:spcPct val="90000"/>
              </a:lnSpc>
              <a:spcBef>
                <a:spcPts val="4400"/>
              </a:spcBef>
              <a:spcAft>
                <a:spcPts val="0"/>
              </a:spcAft>
              <a:buClr>
                <a:srgbClr val="000000"/>
              </a:buClr>
              <a:buSzPts val="5845"/>
              <a:buFont typeface="Helvetica Neue"/>
              <a:buChar char="•"/>
            </a:pPr>
            <a:r>
              <a:rPr lang="en-US" sz="4752"/>
              <a:t>A scenario is an informal narrative description of a specific interaction, usually with a real-world setting.</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User Types</a:t>
            </a:r>
            <a:endParaRPr/>
          </a:p>
        </p:txBody>
      </p:sp>
      <p:sp>
        <p:nvSpPr>
          <p:cNvPr id="98" name="Google Shape;98;p4"/>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99" name="Google Shape;99;p4"/>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000000"/>
              </a:buClr>
              <a:buSzPts val="4800"/>
              <a:buFont typeface="Helvetica Neue"/>
              <a:buNone/>
            </a:pPr>
            <a:r>
              <a:rPr b="1" lang="en-US" u="sng"/>
              <a:t>Novice users</a:t>
            </a:r>
            <a:r>
              <a:rPr b="0" i="0" lang="en-US" sz="4800" u="none" cap="none" strike="noStrike">
                <a:solidFill>
                  <a:srgbClr val="000000"/>
                </a:solidFill>
                <a:latin typeface="Helvetica Neue"/>
                <a:ea typeface="Helvetica Neue"/>
                <a:cs typeface="Helvetica Neue"/>
                <a:sym typeface="Helvetica Neue"/>
              </a:rPr>
              <a:t>: Users who attempt to use a system for the first time </a:t>
            </a:r>
            <a:endParaRPr/>
          </a:p>
          <a:p>
            <a:pPr indent="0" lvl="0" marL="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Novice users are generally unfamiliar with the system but may well understand the goals to be accomplished</a:t>
            </a:r>
            <a:endParaRPr/>
          </a:p>
          <a:p>
            <a:pPr indent="0" lvl="0" marL="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   E.g.1: a new lecturer who wants to upload notes, tut Q and assignment Q to Google Classroom.</a:t>
            </a:r>
            <a:endParaRPr/>
          </a:p>
          <a:p>
            <a:pPr indent="0" lvl="0" marL="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   E.g.2: a person who attempts to buy a train ticket  online for the first time</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0"/>
          <p:cNvSpPr txBox="1"/>
          <p:nvPr/>
        </p:nvSpPr>
        <p:spPr>
          <a:xfrm>
            <a:off x="1380299" y="2901949"/>
            <a:ext cx="21623403" cy="7912101"/>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Scenario Example 1</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“The Thomson family enjoy outdoor activity holidays and want to go sailing. While out shopping they call at the travel agents in their local town to start exploring the possibilities ... The travel organizer is located in a quiet corner of the agents’ office, where there are comfortable seats and play things for young children. They all gather around the organizer and enter their initial set of requirements—a sailing holiday for four novices. The stand-alone console is designed so that all members of the family can interact easily and comfortably with it. The system’s initial suggestion is that they should consider a flotilla holiday, where several novice crews go sailing together and provide mutual support for first-time sailors…” (Preece, Rogers &amp; Sharp, 2011)</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nvSpPr>
        <p:spPr>
          <a:xfrm>
            <a:off x="1406392" y="2248733"/>
            <a:ext cx="21571216" cy="921853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Scenario Example 2</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Brian would like to see the new film “Moments of Significance” and wants to invite Alison, but he knows she doesn’t like “arty” films. He decides to take a look at it to see if she would like it and so connects to one of the movie sharing networks. He uses his work machine as it has a higher bandwidth connection, but feels a bit guilty. He knows he will be getting an illegal copy of the film, but decides it is OK as he is intending to go to the cinema to watch it. After it downloads to his machine he takes out his new personal movie player. He presses the menu button and on the small LCD screen he scrolls using the arrow keys to bluetooth connect and presses the select button. On his computer the movie download program now has an icon showing that it has recognised a compatible device and he drags the icon of the film over the icon for the player. . .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descr="Image" id="339" name="Google Shape;339;p42"/>
          <p:cNvPicPr preferRelativeResize="0"/>
          <p:nvPr/>
        </p:nvPicPr>
        <p:blipFill rotWithShape="1">
          <a:blip r:embed="rId3">
            <a:alphaModFix/>
          </a:blip>
          <a:srcRect b="0" l="0" r="0" t="0"/>
          <a:stretch/>
        </p:blipFill>
        <p:spPr>
          <a:xfrm>
            <a:off x="3502040" y="450420"/>
            <a:ext cx="17379920" cy="12974125"/>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idx="2" type="body"/>
          </p:nvPr>
        </p:nvSpPr>
        <p:spPr>
          <a:xfrm>
            <a:off x="8844598" y="4939860"/>
            <a:ext cx="15563478" cy="3836280"/>
          </a:xfrm>
          <a:prstGeom prst="rect">
            <a:avLst/>
          </a:prstGeom>
          <a:noFill/>
          <a:ln>
            <a:noFill/>
          </a:ln>
        </p:spPr>
        <p:txBody>
          <a:bodyPr anchorCtr="0" anchor="t" bIns="50800" lIns="50800" spcFirstLastPara="1" rIns="50800" wrap="square" tIns="50800">
            <a:normAutofit/>
          </a:bodyPr>
          <a:lstStyle/>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After Scenario, </a:t>
            </a:r>
            <a:endParaRPr/>
          </a:p>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What’s Next? </a:t>
            </a:r>
            <a:endParaRPr/>
          </a:p>
        </p:txBody>
      </p:sp>
      <p:pic>
        <p:nvPicPr>
          <p:cNvPr descr="Unknown-1.gif" id="345" name="Google Shape;345;p43"/>
          <p:cNvPicPr preferRelativeResize="0"/>
          <p:nvPr/>
        </p:nvPicPr>
        <p:blipFill rotWithShape="1">
          <a:blip r:embed="rId3">
            <a:alphaModFix/>
          </a:blip>
          <a:srcRect b="0" l="0" r="0" t="0"/>
          <a:stretch/>
        </p:blipFill>
        <p:spPr>
          <a:xfrm>
            <a:off x="-1393968" y="2585682"/>
            <a:ext cx="10135738" cy="10135738"/>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Environment Analysis</a:t>
            </a:r>
            <a:endParaRPr/>
          </a:p>
        </p:txBody>
      </p:sp>
      <p:sp>
        <p:nvSpPr>
          <p:cNvPr id="351" name="Google Shape;351;p44"/>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352" name="Google Shape;352;p44"/>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234696" lvl="0" marL="609600" rtl="0" algn="l">
              <a:lnSpc>
                <a:spcPct val="90000"/>
              </a:lnSpc>
              <a:spcBef>
                <a:spcPts val="0"/>
              </a:spcBef>
              <a:spcAft>
                <a:spcPts val="0"/>
              </a:spcAft>
              <a:buClr>
                <a:srgbClr val="000000"/>
              </a:buClr>
              <a:buSzPts val="5904"/>
              <a:buFont typeface="Helvetica Neue"/>
              <a:buNone/>
            </a:pPr>
            <a:r>
              <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scenarios describe the broad context in which usage patterns and include environmental considerations. </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should focus on high-level actions from the user’s perspective. It is important to map out the big picture first so that we can systematically identify user requirements. Only then will we be able to design appropriate interactions and interfaces.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nvSpPr>
        <p:spPr>
          <a:xfrm>
            <a:off x="1249438" y="2652486"/>
            <a:ext cx="21885123" cy="8411028"/>
          </a:xfrm>
          <a:prstGeom prst="rect">
            <a:avLst/>
          </a:prstGeom>
          <a:noFill/>
          <a:ln>
            <a:noFill/>
          </a:ln>
        </p:spPr>
        <p:txBody>
          <a:bodyPr anchorCtr="0" anchor="ctr" bIns="50800" lIns="50800" spcFirstLastPara="1" rIns="50800" wrap="square" tIns="50800">
            <a:spAutoFit/>
          </a:bodyPr>
          <a:lstStyle/>
          <a:p>
            <a:pPr indent="-609600" lvl="0" marL="609600" marR="0" rtl="0" algn="l">
              <a:lnSpc>
                <a:spcPct val="90000"/>
              </a:lnSpc>
              <a:spcBef>
                <a:spcPts val="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Environment analysis address questions such as the following: </a:t>
            </a:r>
            <a:br>
              <a:rPr b="0" i="0" lang="en-US" sz="1600" u="none" cap="none" strike="noStrike">
                <a:solidFill>
                  <a:srgbClr val="000000"/>
                </a:solidFill>
                <a:latin typeface="Helvetica Neue"/>
                <a:ea typeface="Helvetica Neue"/>
                <a:cs typeface="Helvetica Neue"/>
                <a:sym typeface="Helvetica Neue"/>
              </a:rPr>
            </a:br>
            <a:endParaRPr b="0" i="0" sz="1600" u="none" cap="none" strike="noStrike">
              <a:solidFill>
                <a:srgbClr val="000000"/>
              </a:solidFill>
              <a:latin typeface="Helvetica Neue"/>
              <a:ea typeface="Helvetica Neue"/>
              <a:cs typeface="Helvetica Neue"/>
              <a:sym typeface="Helvetica Neue"/>
            </a:endParaRPr>
          </a:p>
          <a:p>
            <a:pPr indent="-609600" lvl="2" marL="18288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In what setting (environment) will the product be used? (indoor,outdoor,public, private,noisy,quiet…)</a:t>
            </a:r>
            <a:endParaRPr b="0" i="0" sz="4800" u="none" cap="none" strike="noStrike">
              <a:solidFill>
                <a:srgbClr val="000000"/>
              </a:solidFill>
              <a:latin typeface="Times"/>
              <a:ea typeface="Times"/>
              <a:cs typeface="Times"/>
              <a:sym typeface="Times"/>
            </a:endParaRPr>
          </a:p>
          <a:p>
            <a:pPr indent="-609600" lvl="2" marL="18288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Will it be used for extended amounts of time? </a:t>
            </a:r>
            <a:endParaRPr b="0" i="0" sz="4800" u="none" cap="none" strike="noStrike">
              <a:solidFill>
                <a:srgbClr val="000000"/>
              </a:solidFill>
              <a:latin typeface="Times"/>
              <a:ea typeface="Times"/>
              <a:cs typeface="Times"/>
              <a:sym typeface="Times"/>
            </a:endParaRPr>
          </a:p>
          <a:p>
            <a:pPr indent="-609600" lvl="2" marL="18288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Is the persona frequently interrupted? </a:t>
            </a:r>
            <a:endParaRPr b="0" i="0" sz="4800" u="none" cap="none" strike="noStrike">
              <a:solidFill>
                <a:srgbClr val="000000"/>
              </a:solidFill>
              <a:latin typeface="Times"/>
              <a:ea typeface="Times"/>
              <a:cs typeface="Times"/>
              <a:sym typeface="Times"/>
            </a:endParaRPr>
          </a:p>
          <a:p>
            <a:pPr indent="-609600" lvl="2" marL="18288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Are there multiple users on a single workstation or device? </a:t>
            </a:r>
            <a:endParaRPr b="0" i="0" sz="4800" u="none" cap="none" strike="noStrike">
              <a:solidFill>
                <a:srgbClr val="000000"/>
              </a:solidFill>
              <a:latin typeface="Times"/>
              <a:ea typeface="Times"/>
              <a:cs typeface="Times"/>
              <a:sym typeface="Times"/>
            </a:endParaRPr>
          </a:p>
          <a:p>
            <a:pPr indent="-609600" lvl="2" marL="18288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With what other products will it be used? </a:t>
            </a:r>
            <a:endParaRPr b="0" i="0" sz="4800" u="none" cap="none" strike="noStrike">
              <a:solidFill>
                <a:srgbClr val="000000"/>
              </a:solidFill>
              <a:latin typeface="Times"/>
              <a:ea typeface="Times"/>
              <a:cs typeface="Times"/>
              <a:sym typeface="Times"/>
            </a:endParaRPr>
          </a:p>
          <a:p>
            <a:pPr indent="-88900" lvl="2" marL="1308100" marR="0" rtl="0" algn="l">
              <a:lnSpc>
                <a:spcPct val="90000"/>
              </a:lnSpc>
              <a:spcBef>
                <a:spcPts val="4500"/>
              </a:spcBef>
              <a:spcAft>
                <a:spcPts val="0"/>
              </a:spcAft>
              <a:buClr>
                <a:srgbClr val="4C4C4C"/>
              </a:buClr>
              <a:buSzPts val="861"/>
              <a:buFont typeface="Times"/>
              <a:buChar char="•"/>
            </a:pPr>
            <a:r>
              <a:rPr b="0" i="0" lang="en-US" sz="700" u="none" cap="none" strike="noStrike">
                <a:solidFill>
                  <a:srgbClr val="4C4C4C"/>
                </a:solidFill>
                <a:latin typeface="Times"/>
                <a:ea typeface="Times"/>
                <a:cs typeface="Times"/>
                <a:sym typeface="Times"/>
              </a:rPr>
              <a:t>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idx="2" type="body"/>
          </p:nvPr>
        </p:nvSpPr>
        <p:spPr>
          <a:xfrm>
            <a:off x="8844598" y="4939860"/>
            <a:ext cx="15563478" cy="3836280"/>
          </a:xfrm>
          <a:prstGeom prst="rect">
            <a:avLst/>
          </a:prstGeom>
          <a:noFill/>
          <a:ln>
            <a:noFill/>
          </a:ln>
        </p:spPr>
        <p:txBody>
          <a:bodyPr anchorCtr="0" anchor="t" bIns="50800" lIns="50800" spcFirstLastPara="1" rIns="50800" wrap="square" tIns="50800">
            <a:normAutofit/>
          </a:bodyPr>
          <a:lstStyle/>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After Environment Analysis, </a:t>
            </a:r>
            <a:endParaRPr/>
          </a:p>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What’s Next? </a:t>
            </a:r>
            <a:endParaRPr/>
          </a:p>
        </p:txBody>
      </p:sp>
      <p:pic>
        <p:nvPicPr>
          <p:cNvPr descr="Unknown-1.gif" id="363" name="Google Shape;363;p46"/>
          <p:cNvPicPr preferRelativeResize="0"/>
          <p:nvPr/>
        </p:nvPicPr>
        <p:blipFill rotWithShape="1">
          <a:blip r:embed="rId3">
            <a:alphaModFix/>
          </a:blip>
          <a:srcRect b="0" l="0" r="0" t="0"/>
          <a:stretch/>
        </p:blipFill>
        <p:spPr>
          <a:xfrm>
            <a:off x="-1393968" y="2585682"/>
            <a:ext cx="10135738" cy="10135738"/>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Task Analysis</a:t>
            </a:r>
            <a:endParaRPr/>
          </a:p>
        </p:txBody>
      </p:sp>
      <p:sp>
        <p:nvSpPr>
          <p:cNvPr id="369" name="Google Shape;369;p47"/>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370" name="Google Shape;370;p47"/>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Task analysis is used mainly to investigate an existing situation </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 Focus on important activities (tasks)</a:t>
            </a:r>
            <a:endParaRPr/>
          </a:p>
          <a:p>
            <a:pPr indent="-609600" lvl="2" marL="18288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What are people trying to achieve? </a:t>
            </a:r>
            <a:endParaRPr/>
          </a:p>
          <a:p>
            <a:pPr indent="-609600" lvl="2" marL="18288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How are they going about it?</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 most popular modelling technique is Hierarchical Task Analysis (HTA)</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 focus on physical and observable actions.</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descr="Screen Shot 2016-06-07 at 2.42.34 PM.png" id="375" name="Google Shape;375;p48"/>
          <p:cNvPicPr preferRelativeResize="0"/>
          <p:nvPr/>
        </p:nvPicPr>
        <p:blipFill rotWithShape="1">
          <a:blip r:embed="rId3">
            <a:alphaModFix/>
          </a:blip>
          <a:srcRect b="0" l="0" r="0" t="0"/>
          <a:stretch/>
        </p:blipFill>
        <p:spPr>
          <a:xfrm>
            <a:off x="3048000" y="2357561"/>
            <a:ext cx="18288001" cy="9000877"/>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Hierarchical Task Analysis</a:t>
            </a:r>
            <a:endParaRPr/>
          </a:p>
        </p:txBody>
      </p:sp>
      <p:sp>
        <p:nvSpPr>
          <p:cNvPr id="381" name="Google Shape;381;p49"/>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382" name="Google Shape;382;p49"/>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  Involves breaking a task down into subtasks, then sub-sub-tasks and so on. </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 HTA focuses on physical and observable actions, and includes looking at actions not related to software or an interaction device</a:t>
            </a:r>
            <a:endParaRPr/>
          </a:p>
          <a:p>
            <a:pPr indent="-609600" lvl="0" marL="60960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 Start with a user goal which is examined and the main tasks for achieving it are identified</a:t>
            </a:r>
            <a:endParaRPr/>
          </a:p>
          <a:p>
            <a:pPr indent="0" lvl="0" marL="0" rtl="0" algn="l">
              <a:lnSpc>
                <a:spcPct val="90000"/>
              </a:lnSpc>
              <a:spcBef>
                <a:spcPts val="4500"/>
              </a:spcBef>
              <a:spcAft>
                <a:spcPts val="0"/>
              </a:spcAft>
              <a:buClr>
                <a:srgbClr val="000000"/>
              </a:buClr>
              <a:buSzPts val="4800"/>
              <a:buFont typeface="Helvetica Neue"/>
              <a:buNone/>
            </a:pPr>
            <a:r>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5"/>
          <p:cNvSpPr txBox="1"/>
          <p:nvPr/>
        </p:nvSpPr>
        <p:spPr>
          <a:xfrm>
            <a:off x="796127" y="3979370"/>
            <a:ext cx="22791747" cy="8794279"/>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1" i="0" lang="en-US" sz="4800" u="sng" cap="none" strike="noStrike">
                <a:solidFill>
                  <a:srgbClr val="000000"/>
                </a:solidFill>
                <a:latin typeface="Helvetica Neue"/>
                <a:ea typeface="Helvetica Neue"/>
                <a:cs typeface="Helvetica Neue"/>
                <a:sym typeface="Helvetica Neue"/>
              </a:rPr>
              <a:t>Knowledgeable intermittent users</a:t>
            </a:r>
            <a:r>
              <a:rPr b="0" i="0" lang="en-US" sz="4800" u="sng" cap="none" strike="noStrike">
                <a:solidFill>
                  <a:srgbClr val="000000"/>
                </a:solidFill>
                <a:latin typeface="Arial"/>
                <a:ea typeface="Arial"/>
                <a:cs typeface="Arial"/>
                <a:sym typeface="Arial"/>
              </a:rPr>
              <a:t>:</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Irregular users of many systems</a:t>
            </a:r>
            <a:endParaRPr b="0" i="0" sz="4800" u="none" cap="none" strike="noStrike">
              <a:solidFill>
                <a:srgbClr val="000000"/>
              </a:solidFill>
              <a:latin typeface="Helvetica Neue"/>
              <a:ea typeface="Helvetica Neue"/>
              <a:cs typeface="Helvetica Neue"/>
              <a:sym typeface="Helvetica Neue"/>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They have a stable knowledge of the task, but have difficulty in remembering details of system operations because  of not using systems regularly. ( e.g. Using e-filling for income tax once a year)</a:t>
            </a:r>
            <a:endParaRPr/>
          </a:p>
          <a:p>
            <a:pPr indent="0" lvl="0" marL="0" marR="0" rtl="0" algn="l">
              <a:lnSpc>
                <a:spcPct val="90000"/>
              </a:lnSpc>
              <a:spcBef>
                <a:spcPts val="4500"/>
              </a:spcBef>
              <a:spcAft>
                <a:spcPts val="0"/>
              </a:spcAft>
              <a:buClr>
                <a:srgbClr val="000000"/>
              </a:buClr>
              <a:buSzPts val="4800"/>
              <a:buFont typeface="Helvetica Neue"/>
              <a:buNone/>
            </a:pPr>
            <a:r>
              <a:rPr b="1" i="0" lang="en-US" sz="4800" u="sng" cap="none" strike="noStrike">
                <a:solidFill>
                  <a:srgbClr val="000000"/>
                </a:solidFill>
                <a:latin typeface="Helvetica Neue"/>
                <a:ea typeface="Helvetica Neue"/>
                <a:cs typeface="Helvetica Neue"/>
                <a:sym typeface="Helvetica Neue"/>
              </a:rPr>
              <a:t>Expert/Frequent users</a:t>
            </a:r>
            <a:r>
              <a:rPr b="0" i="0" lang="en-US" sz="4800" u="sng" cap="none" strike="noStrike">
                <a:solidFill>
                  <a:srgbClr val="000000"/>
                </a:solidFill>
                <a:latin typeface="Helvetica Neue"/>
                <a:ea typeface="Helvetica Neue"/>
                <a:cs typeface="Helvetica Neue"/>
                <a:sym typeface="Helvetica Neue"/>
              </a:rPr>
              <a:t>:</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Users who are very familiar with the systems and tasks</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They are well versed in computer terminologies and syntax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nvSpPr>
        <p:spPr>
          <a:xfrm>
            <a:off x="1029157" y="3351133"/>
            <a:ext cx="22325686" cy="701373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1. Identify the task to be analysed.</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2. Break this down into subtasks. These subtasks should be specified in terms of objectives and, between them, should cover the whole area of interest.</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3. Draw the subtasks as a layered diagram ensuring that it is complete.</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4. Decide upon the level of detail into which to decompose.</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5. Continue the decomposition process, ensuring that the decompositions and numbering are consistent.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000000"/>
              </a:buClr>
              <a:buSzPts val="4800"/>
              <a:buFont typeface="Helvetica Neue"/>
              <a:buNone/>
            </a:pPr>
            <a:r>
              <a:t/>
            </a:r>
            <a:endParaRPr/>
          </a:p>
        </p:txBody>
      </p:sp>
      <p:pic>
        <p:nvPicPr>
          <p:cNvPr descr="Screen Shot 2016-06-07 at 3.00.01 PM.png" id="393" name="Google Shape;393;p51"/>
          <p:cNvPicPr preferRelativeResize="0"/>
          <p:nvPr/>
        </p:nvPicPr>
        <p:blipFill rotWithShape="1">
          <a:blip r:embed="rId3">
            <a:alphaModFix/>
          </a:blip>
          <a:srcRect b="0" l="0" r="0" t="0"/>
          <a:stretch/>
        </p:blipFill>
        <p:spPr>
          <a:xfrm>
            <a:off x="4502011" y="10347300"/>
            <a:ext cx="16284110" cy="1955852"/>
          </a:xfrm>
          <a:prstGeom prst="rect">
            <a:avLst/>
          </a:prstGeom>
          <a:noFill/>
          <a:ln>
            <a:noFill/>
          </a:ln>
        </p:spPr>
      </p:pic>
      <p:pic>
        <p:nvPicPr>
          <p:cNvPr descr="Screen Shot 2016-06-07 at 2.59.55 PM.png" id="394" name="Google Shape;394;p51"/>
          <p:cNvPicPr preferRelativeResize="0"/>
          <p:nvPr/>
        </p:nvPicPr>
        <p:blipFill rotWithShape="1">
          <a:blip r:embed="rId4">
            <a:alphaModFix/>
          </a:blip>
          <a:srcRect b="0" l="0" r="0" t="0"/>
          <a:stretch/>
        </p:blipFill>
        <p:spPr>
          <a:xfrm>
            <a:off x="4530862" y="2564352"/>
            <a:ext cx="16073084" cy="7465489"/>
          </a:xfrm>
          <a:prstGeom prst="rect">
            <a:avLst/>
          </a:prstGeom>
          <a:noFill/>
          <a:ln>
            <a:noFill/>
          </a:ln>
        </p:spPr>
      </p:pic>
      <p:sp>
        <p:nvSpPr>
          <p:cNvPr id="395" name="Google Shape;395;p51"/>
          <p:cNvSpPr txBox="1"/>
          <p:nvPr/>
        </p:nvSpPr>
        <p:spPr>
          <a:xfrm>
            <a:off x="1167459" y="1438589"/>
            <a:ext cx="4416248"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HTA in list form:</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2"/>
          <p:cNvSpPr txBox="1"/>
          <p:nvPr>
            <p:ph idx="2" type="body"/>
          </p:nvPr>
        </p:nvSpPr>
        <p:spPr>
          <a:xfrm>
            <a:off x="8590598" y="6082860"/>
            <a:ext cx="15563478" cy="3836280"/>
          </a:xfrm>
          <a:prstGeom prst="rect">
            <a:avLst/>
          </a:prstGeom>
          <a:noFill/>
          <a:ln>
            <a:noFill/>
          </a:ln>
        </p:spPr>
        <p:txBody>
          <a:bodyPr anchorCtr="0" anchor="t" bIns="50800" lIns="50800" spcFirstLastPara="1" rIns="50800" wrap="square" tIns="50800">
            <a:normAutofit/>
          </a:bodyPr>
          <a:lstStyle/>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Why we need HTA? </a:t>
            </a:r>
            <a:endParaRPr/>
          </a:p>
        </p:txBody>
      </p:sp>
      <p:pic>
        <p:nvPicPr>
          <p:cNvPr descr="Unknown-1.gif" id="401" name="Google Shape;401;p52"/>
          <p:cNvPicPr preferRelativeResize="0"/>
          <p:nvPr/>
        </p:nvPicPr>
        <p:blipFill rotWithShape="1">
          <a:blip r:embed="rId3">
            <a:alphaModFix/>
          </a:blip>
          <a:srcRect b="0" l="0" r="0" t="0"/>
          <a:stretch/>
        </p:blipFill>
        <p:spPr>
          <a:xfrm>
            <a:off x="-1393968" y="2585682"/>
            <a:ext cx="10135738" cy="10135738"/>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Uses of Task Analysis in HCI</a:t>
            </a:r>
            <a:endParaRPr/>
          </a:p>
        </p:txBody>
      </p:sp>
      <p:sp>
        <p:nvSpPr>
          <p:cNvPr id="407" name="Google Shape;407;p53"/>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408" name="Google Shape;408;p53"/>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524255" lvl="0" marL="524255" rtl="0" algn="l">
              <a:lnSpc>
                <a:spcPct val="90000"/>
              </a:lnSpc>
              <a:spcBef>
                <a:spcPts val="0"/>
              </a:spcBef>
              <a:spcAft>
                <a:spcPts val="0"/>
              </a:spcAft>
              <a:buClr>
                <a:srgbClr val="000000"/>
              </a:buClr>
              <a:buSzPts val="5077"/>
              <a:buFont typeface="Helvetica Neue"/>
              <a:buChar char="•"/>
            </a:pPr>
            <a:r>
              <a:rPr lang="en-US" sz="4128"/>
              <a:t>To understand the way user perform their CURRENT JOB with an </a:t>
            </a:r>
            <a:r>
              <a:rPr lang="en-US" u="sng"/>
              <a:t>existing system </a:t>
            </a:r>
            <a:r>
              <a:rPr lang="en-US" sz="4128"/>
              <a:t>(manual or computerised system)</a:t>
            </a:r>
            <a:endParaRPr/>
          </a:p>
          <a:p>
            <a:pPr indent="-524255" lvl="0" marL="524255" rtl="0" algn="l">
              <a:lnSpc>
                <a:spcPct val="90000"/>
              </a:lnSpc>
              <a:spcBef>
                <a:spcPts val="3800"/>
              </a:spcBef>
              <a:spcAft>
                <a:spcPts val="0"/>
              </a:spcAft>
              <a:buClr>
                <a:srgbClr val="000000"/>
              </a:buClr>
              <a:buSzPts val="5077"/>
              <a:buFont typeface="Helvetica Neue"/>
              <a:buChar char="•"/>
            </a:pPr>
            <a:r>
              <a:rPr lang="en-US" sz="4128"/>
              <a:t>By understanding what the user has been doing, a new system can then be</a:t>
            </a:r>
            <a:r>
              <a:rPr b="1" lang="en-US"/>
              <a:t> </a:t>
            </a:r>
            <a:r>
              <a:rPr lang="en-US" sz="4128"/>
              <a:t>arranged in a way that is compatible with the user's accustomed behaviours i.e. </a:t>
            </a:r>
            <a:r>
              <a:rPr b="1" lang="en-US"/>
              <a:t>to make the new system </a:t>
            </a:r>
            <a:r>
              <a:rPr b="1" lang="en-US" u="sng"/>
              <a:t>compatible</a:t>
            </a:r>
            <a:r>
              <a:rPr b="1" lang="en-US"/>
              <a:t> with what the user already does</a:t>
            </a:r>
            <a:endParaRPr/>
          </a:p>
          <a:p>
            <a:pPr indent="-524255" lvl="0" marL="524255" rtl="0" algn="l">
              <a:lnSpc>
                <a:spcPct val="90000"/>
              </a:lnSpc>
              <a:spcBef>
                <a:spcPts val="3800"/>
              </a:spcBef>
              <a:spcAft>
                <a:spcPts val="0"/>
              </a:spcAft>
              <a:buClr>
                <a:srgbClr val="000000"/>
              </a:buClr>
              <a:buSzPts val="5077"/>
              <a:buFont typeface="Helvetica Neue"/>
              <a:buChar char="•"/>
            </a:pPr>
            <a:r>
              <a:rPr lang="en-US" sz="4128"/>
              <a:t>Advantages:</a:t>
            </a:r>
            <a:endParaRPr/>
          </a:p>
          <a:p>
            <a:pPr indent="-524255" lvl="1" marL="1048511" rtl="0" algn="l">
              <a:lnSpc>
                <a:spcPct val="90000"/>
              </a:lnSpc>
              <a:spcBef>
                <a:spcPts val="3800"/>
              </a:spcBef>
              <a:spcAft>
                <a:spcPts val="0"/>
              </a:spcAft>
              <a:buClr>
                <a:srgbClr val="000000"/>
              </a:buClr>
              <a:buSzPts val="5077"/>
              <a:buFont typeface="Helvetica Neue"/>
              <a:buChar char="•"/>
            </a:pPr>
            <a:r>
              <a:rPr lang="en-US" sz="4128"/>
              <a:t>Skill learned from the old system can be </a:t>
            </a:r>
            <a:r>
              <a:rPr lang="en-US" u="sng"/>
              <a:t>transferred</a:t>
            </a:r>
            <a:r>
              <a:rPr lang="en-US" sz="4128"/>
              <a:t> to the new system</a:t>
            </a:r>
            <a:endParaRPr/>
          </a:p>
          <a:p>
            <a:pPr indent="-524255" lvl="1" marL="1048511" rtl="0" algn="l">
              <a:lnSpc>
                <a:spcPct val="90000"/>
              </a:lnSpc>
              <a:spcBef>
                <a:spcPts val="3800"/>
              </a:spcBef>
              <a:spcAft>
                <a:spcPts val="0"/>
              </a:spcAft>
              <a:buClr>
                <a:srgbClr val="000000"/>
              </a:buClr>
              <a:buSzPts val="5077"/>
              <a:buFont typeface="Helvetica Neue"/>
              <a:buChar char="•"/>
            </a:pPr>
            <a:r>
              <a:rPr lang="en-US" sz="4128"/>
              <a:t>User </a:t>
            </a:r>
            <a:r>
              <a:rPr lang="en-US" u="sng"/>
              <a:t>need not alter </a:t>
            </a:r>
            <a:r>
              <a:rPr lang="en-US" sz="4128"/>
              <a:t>his/her approach significantly when using the new system</a:t>
            </a:r>
            <a:endParaRPr/>
          </a:p>
          <a:p>
            <a:pPr indent="-524255" lvl="0" marL="524255" rtl="0" algn="l">
              <a:lnSpc>
                <a:spcPct val="90000"/>
              </a:lnSpc>
              <a:spcBef>
                <a:spcPts val="3800"/>
              </a:spcBef>
              <a:spcAft>
                <a:spcPts val="0"/>
              </a:spcAft>
              <a:buClr>
                <a:srgbClr val="000000"/>
              </a:buClr>
              <a:buSzPts val="5077"/>
              <a:buFont typeface="Helvetica Neue"/>
              <a:buChar char="•"/>
            </a:pPr>
            <a:r>
              <a:rPr lang="en-US" sz="4128"/>
              <a:t>In addition, task analysis can also be used for producing documentations &amp; training materials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ph idx="2" type="body"/>
          </p:nvPr>
        </p:nvSpPr>
        <p:spPr>
          <a:xfrm>
            <a:off x="8590598" y="6082860"/>
            <a:ext cx="15563478" cy="3836280"/>
          </a:xfrm>
          <a:prstGeom prst="rect">
            <a:avLst/>
          </a:prstGeom>
          <a:noFill/>
          <a:ln>
            <a:noFill/>
          </a:ln>
        </p:spPr>
        <p:txBody>
          <a:bodyPr anchorCtr="0" anchor="t" bIns="50800" lIns="50800" spcFirstLastPara="1" rIns="50800" wrap="square" tIns="50800">
            <a:normAutofit/>
          </a:bodyPr>
          <a:lstStyle/>
          <a:p>
            <a:pPr indent="-469900" lvl="0" marL="638923" rtl="0" algn="l">
              <a:lnSpc>
                <a:spcPct val="90000"/>
              </a:lnSpc>
              <a:spcBef>
                <a:spcPts val="0"/>
              </a:spcBef>
              <a:spcAft>
                <a:spcPts val="0"/>
              </a:spcAft>
              <a:buClr>
                <a:srgbClr val="000000"/>
              </a:buClr>
              <a:buSzPts val="8500"/>
              <a:buFont typeface="Helvetica Neue"/>
              <a:buNone/>
            </a:pPr>
            <a:r>
              <a:rPr lang="en-US" sz="8500">
                <a:latin typeface="Helvetica Neue"/>
                <a:ea typeface="Helvetica Neue"/>
                <a:cs typeface="Helvetica Neue"/>
                <a:sym typeface="Helvetica Neue"/>
              </a:rPr>
              <a:t>Any other analysis tools?</a:t>
            </a:r>
            <a:endParaRPr/>
          </a:p>
        </p:txBody>
      </p:sp>
      <p:pic>
        <p:nvPicPr>
          <p:cNvPr descr="Unknown-1.gif" id="414" name="Google Shape;414;p54"/>
          <p:cNvPicPr preferRelativeResize="0"/>
          <p:nvPr/>
        </p:nvPicPr>
        <p:blipFill rotWithShape="1">
          <a:blip r:embed="rId3">
            <a:alphaModFix/>
          </a:blip>
          <a:srcRect b="0" l="0" r="0" t="0"/>
          <a:stretch/>
        </p:blipFill>
        <p:spPr>
          <a:xfrm>
            <a:off x="-1393968" y="2585682"/>
            <a:ext cx="10135738" cy="10135738"/>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Other Analysis Tools</a:t>
            </a:r>
            <a:endParaRPr/>
          </a:p>
        </p:txBody>
      </p:sp>
      <p:sp>
        <p:nvSpPr>
          <p:cNvPr id="420" name="Google Shape;420;p55"/>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421" name="Google Shape;421;p55"/>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846665" lvl="0" marL="986365" rtl="0" algn="l">
              <a:lnSpc>
                <a:spcPct val="90000"/>
              </a:lnSpc>
              <a:spcBef>
                <a:spcPts val="0"/>
              </a:spcBef>
              <a:spcAft>
                <a:spcPts val="0"/>
              </a:spcAft>
              <a:buClr>
                <a:srgbClr val="333333"/>
              </a:buClr>
              <a:buSzPts val="5904"/>
              <a:buFont typeface="Arial"/>
              <a:buChar char="•"/>
            </a:pPr>
            <a:r>
              <a:rPr b="0" i="0" lang="en-US" sz="4800" u="none" cap="none" strike="noStrike">
                <a:solidFill>
                  <a:srgbClr val="000000"/>
                </a:solidFill>
                <a:latin typeface="Helvetica Neue"/>
                <a:ea typeface="Helvetica Neue"/>
                <a:cs typeface="Helvetica Neue"/>
                <a:sym typeface="Helvetica Neue"/>
              </a:rPr>
              <a:t>Empathy mapping</a:t>
            </a:r>
            <a:endParaRPr/>
          </a:p>
          <a:p>
            <a:pPr indent="-846665" lvl="0" marL="986365" rtl="0" algn="l">
              <a:lnSpc>
                <a:spcPct val="90000"/>
              </a:lnSpc>
              <a:spcBef>
                <a:spcPts val="4500"/>
              </a:spcBef>
              <a:spcAft>
                <a:spcPts val="0"/>
              </a:spcAft>
              <a:buClr>
                <a:srgbClr val="333333"/>
              </a:buClr>
              <a:buSzPts val="5904"/>
              <a:buFont typeface="Arial"/>
              <a:buChar char="•"/>
            </a:pPr>
            <a:r>
              <a:rPr b="0" i="0" lang="en-US" sz="4800" u="none" cap="none" strike="noStrike">
                <a:solidFill>
                  <a:srgbClr val="000000"/>
                </a:solidFill>
                <a:latin typeface="Helvetica Neue"/>
                <a:ea typeface="Helvetica Neue"/>
                <a:cs typeface="Helvetica Neue"/>
                <a:sym typeface="Helvetica Neue"/>
              </a:rPr>
              <a:t>Customer journey mapping</a:t>
            </a:r>
            <a:endParaRPr/>
          </a:p>
          <a:p>
            <a:pPr indent="-846665" lvl="0" marL="986365" rtl="0" algn="l">
              <a:lnSpc>
                <a:spcPct val="90000"/>
              </a:lnSpc>
              <a:spcBef>
                <a:spcPts val="4500"/>
              </a:spcBef>
              <a:spcAft>
                <a:spcPts val="0"/>
              </a:spcAft>
              <a:buClr>
                <a:srgbClr val="333333"/>
              </a:buClr>
              <a:buSzPts val="5904"/>
              <a:buFont typeface="Arial"/>
              <a:buChar char="•"/>
            </a:pPr>
            <a:r>
              <a:rPr b="0" i="0" lang="en-US" sz="4800" u="none" cap="none" strike="noStrike">
                <a:solidFill>
                  <a:srgbClr val="000000"/>
                </a:solidFill>
                <a:latin typeface="Helvetica Neue"/>
                <a:ea typeface="Helvetica Neue"/>
                <a:cs typeface="Helvetica Neue"/>
                <a:sym typeface="Helvetica Neue"/>
              </a:rPr>
              <a:t>Experience mapping</a:t>
            </a:r>
            <a:endParaRPr/>
          </a:p>
          <a:p>
            <a:pPr indent="-846665" lvl="0" marL="986365" rtl="0" algn="l">
              <a:lnSpc>
                <a:spcPct val="90000"/>
              </a:lnSpc>
              <a:spcBef>
                <a:spcPts val="4500"/>
              </a:spcBef>
              <a:spcAft>
                <a:spcPts val="0"/>
              </a:spcAft>
              <a:buClr>
                <a:srgbClr val="333333"/>
              </a:buClr>
              <a:buSzPts val="5904"/>
              <a:buFont typeface="Arial"/>
              <a:buChar char="•"/>
            </a:pPr>
            <a:r>
              <a:rPr b="0" i="0" lang="en-US" sz="4800" u="none" cap="none" strike="noStrike">
                <a:solidFill>
                  <a:srgbClr val="000000"/>
                </a:solidFill>
                <a:latin typeface="Helvetica Neue"/>
                <a:ea typeface="Helvetica Neue"/>
                <a:cs typeface="Helvetica Neue"/>
                <a:sym typeface="Helvetica Neue"/>
              </a:rPr>
              <a:t>Service blueprinting</a:t>
            </a:r>
            <a:endParaRPr/>
          </a:p>
          <a:p>
            <a:pPr indent="-846665" lvl="0" marL="986365" rtl="0" algn="l">
              <a:lnSpc>
                <a:spcPct val="90000"/>
              </a:lnSpc>
              <a:spcBef>
                <a:spcPts val="4500"/>
              </a:spcBef>
              <a:spcAft>
                <a:spcPts val="0"/>
              </a:spcAft>
              <a:buClr>
                <a:srgbClr val="333333"/>
              </a:buClr>
              <a:buSzPts val="5904"/>
              <a:buFont typeface="Arial"/>
              <a:buChar char="•"/>
            </a:pPr>
            <a:r>
              <a:rPr b="0" i="0" lang="en-US" sz="4800" u="none" cap="none" strike="noStrike">
                <a:solidFill>
                  <a:srgbClr val="000000"/>
                </a:solidFill>
                <a:latin typeface="Helvetica Neue"/>
                <a:ea typeface="Helvetica Neue"/>
                <a:cs typeface="Helvetica Neue"/>
                <a:sym typeface="Helvetica Neue"/>
              </a:rPr>
              <a:t>Job-To-Be-Done</a:t>
            </a:r>
            <a:endParaRPr/>
          </a:p>
          <a:p>
            <a:pPr indent="-846665" lvl="0" marL="986365" rtl="0" algn="l">
              <a:lnSpc>
                <a:spcPct val="90000"/>
              </a:lnSpc>
              <a:spcBef>
                <a:spcPts val="4500"/>
              </a:spcBef>
              <a:spcAft>
                <a:spcPts val="0"/>
              </a:spcAft>
              <a:buClr>
                <a:srgbClr val="333333"/>
              </a:buClr>
              <a:buSzPts val="5904"/>
              <a:buFont typeface="Arial"/>
              <a:buChar char="•"/>
            </a:pPr>
            <a:r>
              <a:rPr b="0" i="0" lang="en-US" sz="4800" u="none" cap="none" strike="noStrike">
                <a:solidFill>
                  <a:srgbClr val="000000"/>
                </a:solidFill>
                <a:latin typeface="Helvetica Neue"/>
                <a:ea typeface="Helvetica Neue"/>
                <a:cs typeface="Helvetica Neue"/>
                <a:sym typeface="Helvetica Neue"/>
              </a:rPr>
              <a:t>etc…</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descr="screen-shot-2017-12-14-at-55628-pm.png" id="426" name="Google Shape;426;p56"/>
          <p:cNvPicPr preferRelativeResize="0"/>
          <p:nvPr/>
        </p:nvPicPr>
        <p:blipFill rotWithShape="1">
          <a:blip r:embed="rId3">
            <a:alphaModFix/>
          </a:blip>
          <a:srcRect b="0" l="0" r="0" t="0"/>
          <a:stretch/>
        </p:blipFill>
        <p:spPr>
          <a:xfrm>
            <a:off x="6541731" y="1067558"/>
            <a:ext cx="10882925" cy="11849743"/>
          </a:xfrm>
          <a:prstGeom prst="rect">
            <a:avLst/>
          </a:prstGeom>
          <a:noFill/>
          <a:ln>
            <a:noFill/>
          </a:ln>
        </p:spPr>
      </p:pic>
      <p:sp>
        <p:nvSpPr>
          <p:cNvPr id="427" name="Google Shape;427;p56"/>
          <p:cNvSpPr txBox="1"/>
          <p:nvPr/>
        </p:nvSpPr>
        <p:spPr>
          <a:xfrm>
            <a:off x="285710" y="13027311"/>
            <a:ext cx="6968237" cy="399289"/>
          </a:xfrm>
          <a:prstGeom prst="rect">
            <a:avLst/>
          </a:prstGeom>
          <a:noFill/>
          <a:ln>
            <a:noFill/>
          </a:ln>
        </p:spPr>
        <p:txBody>
          <a:bodyPr anchorCtr="0" anchor="ctr" bIns="50800" lIns="50800" spcFirstLastPara="1" rIns="50800" wrap="square" tIns="50800">
            <a:spAutoFit/>
          </a:bodyPr>
          <a:lstStyle/>
          <a:p>
            <a:pPr indent="0" lvl="0" marL="0" marR="0" rtl="0" algn="l">
              <a:lnSpc>
                <a:spcPct val="117999"/>
              </a:lnSpc>
              <a:spcBef>
                <a:spcPts val="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https://www.nngroup.com/articles/ux-mapping-cheat-sheet/</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descr="BV_CustomerJourneyLayers_CREA95.jpg" id="432" name="Google Shape;432;p57"/>
          <p:cNvPicPr preferRelativeResize="0"/>
          <p:nvPr/>
        </p:nvPicPr>
        <p:blipFill rotWithShape="1">
          <a:blip r:embed="rId3">
            <a:alphaModFix/>
          </a:blip>
          <a:srcRect b="0" l="0" r="0" t="18102"/>
          <a:stretch/>
        </p:blipFill>
        <p:spPr>
          <a:xfrm>
            <a:off x="4728567" y="3094064"/>
            <a:ext cx="14926812" cy="9241837"/>
          </a:xfrm>
          <a:prstGeom prst="rect">
            <a:avLst/>
          </a:prstGeom>
          <a:noFill/>
          <a:ln>
            <a:noFill/>
          </a:ln>
        </p:spPr>
      </p:pic>
      <p:sp>
        <p:nvSpPr>
          <p:cNvPr id="433" name="Google Shape;433;p57"/>
          <p:cNvSpPr txBox="1"/>
          <p:nvPr/>
        </p:nvSpPr>
        <p:spPr>
          <a:xfrm>
            <a:off x="8204827" y="1703984"/>
            <a:ext cx="7533133"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Customer journey mapping</a:t>
            </a:r>
            <a:endParaRPr/>
          </a:p>
        </p:txBody>
      </p:sp>
      <p:sp>
        <p:nvSpPr>
          <p:cNvPr id="434" name="Google Shape;434;p57"/>
          <p:cNvSpPr txBox="1"/>
          <p:nvPr/>
        </p:nvSpPr>
        <p:spPr>
          <a:xfrm>
            <a:off x="440286" y="12820888"/>
            <a:ext cx="6930899" cy="399289"/>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2000"/>
              <a:buFont typeface="Helvetica Neue"/>
              <a:buNone/>
            </a:pPr>
            <a:r>
              <a:rPr b="0" i="0" lang="en-US" sz="2000" u="none" cap="none" strike="noStrike">
                <a:solidFill>
                  <a:srgbClr val="000000"/>
                </a:solidFill>
                <a:latin typeface="Helvetica Neue"/>
                <a:ea typeface="Helvetica Neue"/>
                <a:cs typeface="Helvetica Neue"/>
                <a:sym typeface="Helvetica Neue"/>
              </a:rPr>
              <a:t>https://www.brightvessel.com/customer-journey-map-2018/</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8"/>
          <p:cNvSpPr txBox="1"/>
          <p:nvPr/>
        </p:nvSpPr>
        <p:spPr>
          <a:xfrm>
            <a:off x="8828388" y="6453784"/>
            <a:ext cx="12252656" cy="808432"/>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See more eye catching examples on Pintrest</a:t>
            </a:r>
            <a:endParaRPr/>
          </a:p>
        </p:txBody>
      </p:sp>
      <p:pic>
        <p:nvPicPr>
          <p:cNvPr descr="PinClipart.com_blood-drive-clip-art_1048870.png" id="440" name="Google Shape;440;p58"/>
          <p:cNvPicPr preferRelativeResize="0"/>
          <p:nvPr/>
        </p:nvPicPr>
        <p:blipFill rotWithShape="1">
          <a:blip r:embed="rId3">
            <a:alphaModFix/>
          </a:blip>
          <a:srcRect b="0" l="0" r="0" t="0"/>
          <a:stretch/>
        </p:blipFill>
        <p:spPr>
          <a:xfrm>
            <a:off x="3245750" y="4341693"/>
            <a:ext cx="5032613" cy="5032613"/>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ph type="title"/>
          </p:nvPr>
        </p:nvSpPr>
        <p:spPr>
          <a:xfrm>
            <a:off x="3317927" y="4533900"/>
            <a:ext cx="19859573" cy="46482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rgbClr val="000000"/>
              </a:buClr>
              <a:buSzPts val="11600"/>
              <a:buFont typeface="Helvetica Neue"/>
              <a:buNone/>
            </a:pPr>
            <a:r>
              <a:rPr b="0" lang="en-US" sz="11600">
                <a:solidFill>
                  <a:srgbClr val="000000"/>
                </a:solidFill>
                <a:latin typeface="Helvetica Neue"/>
                <a:ea typeface="Helvetica Neue"/>
                <a:cs typeface="Helvetica Neue"/>
                <a:sym typeface="Helvetica Neue"/>
              </a:rPr>
              <a:t>Thank you</a:t>
            </a:r>
            <a:endParaRPr/>
          </a:p>
        </p:txBody>
      </p:sp>
      <p:sp>
        <p:nvSpPr>
          <p:cNvPr id="446" name="Google Shape;446;p59"/>
          <p:cNvSpPr/>
          <p:nvPr/>
        </p:nvSpPr>
        <p:spPr>
          <a:xfrm>
            <a:off x="1757562" y="6210654"/>
            <a:ext cx="1244310" cy="1294692"/>
          </a:xfrm>
          <a:custGeom>
            <a:rect b="b" l="l" r="r" t="t"/>
            <a:pathLst>
              <a:path extrusionOk="0" h="21600" w="21594">
                <a:moveTo>
                  <a:pt x="10797" y="0"/>
                </a:moveTo>
                <a:cubicBezTo>
                  <a:pt x="9878" y="0"/>
                  <a:pt x="9133" y="716"/>
                  <a:pt x="9133" y="1600"/>
                </a:cubicBezTo>
                <a:lnTo>
                  <a:pt x="9133" y="10222"/>
                </a:lnTo>
                <a:cubicBezTo>
                  <a:pt x="9133" y="11106"/>
                  <a:pt x="9878" y="11822"/>
                  <a:pt x="10797" y="11822"/>
                </a:cubicBezTo>
                <a:cubicBezTo>
                  <a:pt x="11717" y="11822"/>
                  <a:pt x="12461" y="11106"/>
                  <a:pt x="12461" y="10222"/>
                </a:cubicBezTo>
                <a:lnTo>
                  <a:pt x="12461" y="1600"/>
                </a:lnTo>
                <a:cubicBezTo>
                  <a:pt x="12461" y="716"/>
                  <a:pt x="11717" y="0"/>
                  <a:pt x="10797" y="0"/>
                </a:cubicBezTo>
                <a:close/>
                <a:moveTo>
                  <a:pt x="4155" y="3552"/>
                </a:moveTo>
                <a:cubicBezTo>
                  <a:pt x="3730" y="3561"/>
                  <a:pt x="3308" y="3725"/>
                  <a:pt x="2990" y="4045"/>
                </a:cubicBezTo>
                <a:cubicBezTo>
                  <a:pt x="1061" y="5987"/>
                  <a:pt x="0" y="8536"/>
                  <a:pt x="0" y="11220"/>
                </a:cubicBezTo>
                <a:cubicBezTo>
                  <a:pt x="0" y="16941"/>
                  <a:pt x="4840" y="21600"/>
                  <a:pt x="10797" y="21600"/>
                </a:cubicBezTo>
                <a:cubicBezTo>
                  <a:pt x="16754" y="21600"/>
                  <a:pt x="21600" y="16941"/>
                  <a:pt x="21594" y="11220"/>
                </a:cubicBezTo>
                <a:cubicBezTo>
                  <a:pt x="21594" y="8536"/>
                  <a:pt x="20534" y="5987"/>
                  <a:pt x="18605" y="4045"/>
                </a:cubicBezTo>
                <a:cubicBezTo>
                  <a:pt x="17973" y="3411"/>
                  <a:pt x="16917" y="3383"/>
                  <a:pt x="16251" y="3996"/>
                </a:cubicBezTo>
                <a:cubicBezTo>
                  <a:pt x="15591" y="4603"/>
                  <a:pt x="15565" y="5618"/>
                  <a:pt x="16202" y="6258"/>
                </a:cubicBezTo>
                <a:cubicBezTo>
                  <a:pt x="17539" y="7603"/>
                  <a:pt x="18271" y="9360"/>
                  <a:pt x="18271" y="11220"/>
                </a:cubicBezTo>
                <a:cubicBezTo>
                  <a:pt x="18271" y="15179"/>
                  <a:pt x="14910" y="18401"/>
                  <a:pt x="10792" y="18401"/>
                </a:cubicBezTo>
                <a:cubicBezTo>
                  <a:pt x="6674" y="18401"/>
                  <a:pt x="3323" y="15179"/>
                  <a:pt x="3323" y="11220"/>
                </a:cubicBezTo>
                <a:cubicBezTo>
                  <a:pt x="3323" y="9360"/>
                  <a:pt x="4056" y="7598"/>
                  <a:pt x="5392" y="6258"/>
                </a:cubicBezTo>
                <a:cubicBezTo>
                  <a:pt x="6030" y="5618"/>
                  <a:pt x="6009" y="4609"/>
                  <a:pt x="5343" y="3996"/>
                </a:cubicBezTo>
                <a:cubicBezTo>
                  <a:pt x="5010" y="3690"/>
                  <a:pt x="4580" y="3543"/>
                  <a:pt x="4155" y="3552"/>
                </a:cubicBezTo>
                <a:close/>
              </a:path>
            </a:pathLst>
          </a:custGeom>
          <a:solidFill>
            <a:srgbClr val="00A1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800"/>
              <a:buFont typeface="Helvetica Neue"/>
              <a:buNone/>
            </a:pPr>
            <a:r>
              <a:t/>
            </a:r>
            <a:endParaRPr b="0" i="0" sz="4800" u="none" cap="none" strike="noStrike">
              <a:solidFill>
                <a:srgbClr val="000000"/>
              </a:solidFill>
              <a:latin typeface="Helvetica Neue"/>
              <a:ea typeface="Helvetica Neue"/>
              <a:cs typeface="Helvetica Neue"/>
              <a:sym typeface="Helvetica Neue"/>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6"/>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500"/>
              <a:buFont typeface="Helvetica Neue"/>
              <a:buNone/>
            </a:pPr>
            <a:r>
              <a:rPr b="1" i="0" lang="en-US" sz="8500" u="none" cap="none" strike="noStrike">
                <a:solidFill>
                  <a:schemeClr val="accent1"/>
                </a:solidFill>
                <a:latin typeface="Helvetica Neue"/>
                <a:ea typeface="Helvetica Neue"/>
                <a:cs typeface="Helvetica Neue"/>
                <a:sym typeface="Helvetica Neue"/>
              </a:rPr>
              <a:t>Design for Novice Users</a:t>
            </a:r>
            <a:endParaRPr/>
          </a:p>
        </p:txBody>
      </p:sp>
      <p:sp>
        <p:nvSpPr>
          <p:cNvPr id="110" name="Google Shape;110;p6"/>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111" name="Google Shape;111;p6"/>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000000"/>
              </a:buClr>
              <a:buSzPts val="3984"/>
              <a:buFont typeface="Helvetica Neue"/>
              <a:buNone/>
            </a:pPr>
            <a:r>
              <a:rPr lang="en-US" sz="3984"/>
              <a:t>1)</a:t>
            </a:r>
            <a:r>
              <a:rPr lang="en-US" u="sng"/>
              <a:t>All initiatives </a:t>
            </a:r>
            <a:r>
              <a:rPr lang="en-US" sz="3984"/>
              <a:t>should come from the  computer</a:t>
            </a:r>
            <a:endParaRPr/>
          </a:p>
          <a:p>
            <a:pPr indent="-505967" lvl="0" marL="505968" rtl="0" algn="l">
              <a:lnSpc>
                <a:spcPct val="90000"/>
              </a:lnSpc>
              <a:spcBef>
                <a:spcPts val="3700"/>
              </a:spcBef>
              <a:spcAft>
                <a:spcPts val="0"/>
              </a:spcAft>
              <a:buClr>
                <a:srgbClr val="000000"/>
              </a:buClr>
              <a:buSzPts val="4900"/>
              <a:buFont typeface="Helvetica Neue"/>
              <a:buChar char="•"/>
            </a:pPr>
            <a:r>
              <a:rPr lang="en-US" sz="3984"/>
              <a:t>The designer of a system should consider the novice user to be like a </a:t>
            </a:r>
            <a:r>
              <a:rPr lang="en-US" u="sng"/>
              <a:t>shy visitor </a:t>
            </a:r>
            <a:r>
              <a:rPr lang="en-US" sz="3984"/>
              <a:t>who needs </a:t>
            </a:r>
            <a:r>
              <a:rPr lang="en-US" u="sng"/>
              <a:t>prompting.</a:t>
            </a:r>
            <a:endParaRPr/>
          </a:p>
          <a:p>
            <a:pPr indent="0" lvl="0" marL="0" rtl="0" algn="l">
              <a:lnSpc>
                <a:spcPct val="90000"/>
              </a:lnSpc>
              <a:spcBef>
                <a:spcPts val="3700"/>
              </a:spcBef>
              <a:spcAft>
                <a:spcPts val="0"/>
              </a:spcAft>
              <a:buClr>
                <a:srgbClr val="000000"/>
              </a:buClr>
              <a:buSzPts val="3900"/>
              <a:buFont typeface="Helvetica Neue"/>
              <a:buNone/>
            </a:pPr>
            <a:r>
              <a:rPr lang="en-US" u="sng"/>
              <a:t>Examples:</a:t>
            </a:r>
            <a:endParaRPr/>
          </a:p>
          <a:p>
            <a:pPr indent="0" lvl="0" marL="0" rtl="0" algn="l">
              <a:lnSpc>
                <a:spcPct val="90000"/>
              </a:lnSpc>
              <a:spcBef>
                <a:spcPts val="3700"/>
              </a:spcBef>
              <a:spcAft>
                <a:spcPts val="0"/>
              </a:spcAft>
              <a:buClr>
                <a:srgbClr val="000000"/>
              </a:buClr>
              <a:buSzPts val="3984"/>
              <a:buFont typeface="Helvetica Neue"/>
              <a:buNone/>
            </a:pPr>
            <a:r>
              <a:rPr lang="en-US" sz="3984"/>
              <a:t>Date  </a:t>
            </a:r>
            <a:r>
              <a:rPr lang="en-US" u="sng"/>
              <a:t>: _________  (</a:t>
            </a:r>
            <a:r>
              <a:rPr lang="en-US" sz="3984"/>
              <a:t>use dd/mm/yy)</a:t>
            </a:r>
            <a:endParaRPr u="sng"/>
          </a:p>
          <a:p>
            <a:pPr indent="0" lvl="0" marL="0" rtl="0" algn="l">
              <a:lnSpc>
                <a:spcPct val="90000"/>
              </a:lnSpc>
              <a:spcBef>
                <a:spcPts val="3700"/>
              </a:spcBef>
              <a:spcAft>
                <a:spcPts val="0"/>
              </a:spcAft>
              <a:buClr>
                <a:srgbClr val="000000"/>
              </a:buClr>
              <a:buSzPts val="3984"/>
              <a:buFont typeface="Helvetica Neue"/>
              <a:buNone/>
            </a:pPr>
            <a:r>
              <a:rPr lang="en-US" sz="3984"/>
              <a:t>Name</a:t>
            </a:r>
            <a:r>
              <a:rPr lang="en-US" u="sng"/>
              <a:t>: __________ </a:t>
            </a:r>
            <a:r>
              <a:rPr lang="en-US" sz="3984"/>
              <a:t>(last, first, middle)</a:t>
            </a:r>
            <a:endParaRPr u="sng"/>
          </a:p>
          <a:p>
            <a:pPr indent="0" lvl="0" marL="0" rtl="0" algn="l">
              <a:lnSpc>
                <a:spcPct val="90000"/>
              </a:lnSpc>
              <a:spcBef>
                <a:spcPts val="3700"/>
              </a:spcBef>
              <a:spcAft>
                <a:spcPts val="0"/>
              </a:spcAft>
              <a:buClr>
                <a:srgbClr val="000000"/>
              </a:buClr>
              <a:buSzPts val="3984"/>
              <a:buFont typeface="Helvetica Neue"/>
              <a:buNone/>
            </a:pPr>
            <a:r>
              <a:rPr lang="en-US" sz="3984"/>
              <a:t>Tel   </a:t>
            </a:r>
            <a:r>
              <a:rPr lang="en-US" u="sng"/>
              <a:t> : __________</a:t>
            </a:r>
            <a:r>
              <a:rPr lang="en-US" sz="3984"/>
              <a:t> (area code - phone no)</a:t>
            </a:r>
            <a:endParaRPr u="sng"/>
          </a:p>
          <a:p>
            <a:pPr indent="-505967" lvl="0" marL="505968" rtl="0" algn="l">
              <a:lnSpc>
                <a:spcPct val="90000"/>
              </a:lnSpc>
              <a:spcBef>
                <a:spcPts val="3700"/>
              </a:spcBef>
              <a:spcAft>
                <a:spcPts val="0"/>
              </a:spcAft>
              <a:buClr>
                <a:srgbClr val="000000"/>
              </a:buClr>
              <a:buSzPts val="4900"/>
              <a:buFont typeface="Helvetica Neue"/>
              <a:buChar char="•"/>
            </a:pPr>
            <a:r>
              <a:rPr lang="en-US" sz="3984"/>
              <a:t>For novice users, system should be designed to tell them what to do</a:t>
            </a:r>
            <a:r>
              <a:rPr b="1" lang="en-US"/>
              <a:t> </a:t>
            </a:r>
            <a:r>
              <a:rPr lang="en-US" sz="3984"/>
              <a:t>and they simply respond to instructions</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7"/>
          <p:cNvSpPr txBox="1"/>
          <p:nvPr/>
        </p:nvSpPr>
        <p:spPr>
          <a:xfrm>
            <a:off x="787522" y="4320598"/>
            <a:ext cx="22808955" cy="7585234"/>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2) Each required input should be </a:t>
            </a:r>
            <a:r>
              <a:rPr b="0" i="0" lang="en-US" sz="4800" u="sng" cap="none" strike="noStrike">
                <a:solidFill>
                  <a:srgbClr val="000000"/>
                </a:solidFill>
                <a:latin typeface="Helvetica Neue"/>
                <a:ea typeface="Helvetica Neue"/>
                <a:cs typeface="Helvetica Neue"/>
                <a:sym typeface="Helvetica Neue"/>
              </a:rPr>
              <a:t>brief</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Designers should NOT assume that novice users are proficient keyboard operators.</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3)</a:t>
            </a:r>
            <a:r>
              <a:rPr b="0" i="0" lang="en-US" sz="4800" u="sng" cap="none" strike="noStrike">
                <a:solidFill>
                  <a:srgbClr val="000000"/>
                </a:solidFill>
                <a:latin typeface="Helvetica Neue"/>
                <a:ea typeface="Helvetica Neue"/>
                <a:cs typeface="Helvetica Neue"/>
                <a:sym typeface="Helvetica Neue"/>
              </a:rPr>
              <a:t>No special training</a:t>
            </a:r>
            <a:r>
              <a:rPr b="0" i="0" lang="en-US" sz="4800" u="none" cap="none" strike="noStrike">
                <a:solidFill>
                  <a:srgbClr val="000000"/>
                </a:solidFill>
                <a:latin typeface="Helvetica Neue"/>
                <a:ea typeface="Helvetica Neue"/>
                <a:cs typeface="Helvetica Neue"/>
                <a:sym typeface="Helvetica Neue"/>
              </a:rPr>
              <a:t> should be necessary</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All info needed to operate the system should be provided by the system</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The system should make it clear what has to be done</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4)All system messages should be </a:t>
            </a:r>
            <a:r>
              <a:rPr b="0" i="0" lang="en-US" sz="4800" u="sng" cap="none" strike="noStrike">
                <a:solidFill>
                  <a:srgbClr val="000000"/>
                </a:solidFill>
                <a:latin typeface="Helvetica Neue"/>
                <a:ea typeface="Helvetica Neue"/>
                <a:cs typeface="Helvetica Neue"/>
                <a:sym typeface="Helvetica Neue"/>
              </a:rPr>
              <a:t>clear</a:t>
            </a:r>
            <a:r>
              <a:rPr b="0" i="0" lang="en-US" sz="4800" u="none" cap="none" strike="noStrike">
                <a:solidFill>
                  <a:srgbClr val="000000"/>
                </a:solidFill>
                <a:latin typeface="Helvetica Neue"/>
                <a:ea typeface="Helvetica Neue"/>
                <a:cs typeface="Helvetica Neue"/>
                <a:sym typeface="Helvetica Neue"/>
              </a:rPr>
              <a:t> and </a:t>
            </a:r>
            <a:r>
              <a:rPr b="0" i="0" lang="en-US" sz="4800" u="sng" cap="none" strike="noStrike">
                <a:solidFill>
                  <a:srgbClr val="000000"/>
                </a:solidFill>
                <a:latin typeface="Helvetica Neue"/>
                <a:ea typeface="Helvetica Neue"/>
                <a:cs typeface="Helvetica Neue"/>
                <a:sym typeface="Helvetica Neue"/>
              </a:rPr>
              <a:t>unambiguous</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Image" id="121" name="Google Shape;121;p8"/>
          <p:cNvPicPr preferRelativeResize="0"/>
          <p:nvPr/>
        </p:nvPicPr>
        <p:blipFill rotWithShape="1">
          <a:blip r:embed="rId3">
            <a:alphaModFix/>
          </a:blip>
          <a:srcRect b="0" l="0" r="0" t="0"/>
          <a:stretch/>
        </p:blipFill>
        <p:spPr>
          <a:xfrm>
            <a:off x="14239677" y="2151606"/>
            <a:ext cx="9018985" cy="3786189"/>
          </a:xfrm>
          <a:prstGeom prst="rect">
            <a:avLst/>
          </a:prstGeom>
          <a:noFill/>
          <a:ln>
            <a:noFill/>
          </a:ln>
        </p:spPr>
      </p:pic>
      <p:pic>
        <p:nvPicPr>
          <p:cNvPr descr="Image" id="122" name="Google Shape;122;p8"/>
          <p:cNvPicPr preferRelativeResize="0"/>
          <p:nvPr/>
        </p:nvPicPr>
        <p:blipFill rotWithShape="1">
          <a:blip r:embed="rId4">
            <a:alphaModFix/>
          </a:blip>
          <a:srcRect b="0" l="0" r="0" t="0"/>
          <a:stretch/>
        </p:blipFill>
        <p:spPr>
          <a:xfrm>
            <a:off x="14813602" y="7284364"/>
            <a:ext cx="7786689" cy="4875611"/>
          </a:xfrm>
          <a:prstGeom prst="rect">
            <a:avLst/>
          </a:prstGeom>
          <a:noFill/>
          <a:ln>
            <a:noFill/>
          </a:ln>
        </p:spPr>
      </p:pic>
      <p:sp>
        <p:nvSpPr>
          <p:cNvPr id="123" name="Google Shape;123;p8"/>
          <p:cNvSpPr/>
          <p:nvPr/>
        </p:nvSpPr>
        <p:spPr>
          <a:xfrm>
            <a:off x="21380592" y="4643887"/>
            <a:ext cx="1785939" cy="1785938"/>
          </a:xfrm>
          <a:prstGeom prst="ellipse">
            <a:avLst/>
          </a:prstGeom>
          <a:noFill/>
          <a:ln cap="flat" cmpd="sng" w="50800">
            <a:solidFill>
              <a:srgbClr val="FF2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800"/>
              <a:buFont typeface="Helvetica Neue"/>
              <a:buNone/>
            </a:pPr>
            <a:r>
              <a:t/>
            </a:r>
            <a:endParaRPr b="0" i="0" sz="4800" u="none" cap="none" strike="noStrike">
              <a:solidFill>
                <a:srgbClr val="000000"/>
              </a:solidFill>
              <a:latin typeface="Helvetica Neue"/>
              <a:ea typeface="Helvetica Neue"/>
              <a:cs typeface="Helvetica Neue"/>
              <a:sym typeface="Helvetica Neue"/>
            </a:endParaRPr>
          </a:p>
        </p:txBody>
      </p:sp>
      <p:sp>
        <p:nvSpPr>
          <p:cNvPr id="124" name="Google Shape;124;p8"/>
          <p:cNvSpPr/>
          <p:nvPr/>
        </p:nvSpPr>
        <p:spPr>
          <a:xfrm>
            <a:off x="15089116" y="9593475"/>
            <a:ext cx="7320106" cy="3045371"/>
          </a:xfrm>
          <a:prstGeom prst="ellipse">
            <a:avLst/>
          </a:prstGeom>
          <a:noFill/>
          <a:ln cap="flat" cmpd="sng" w="50800">
            <a:solidFill>
              <a:srgbClr val="FF2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800"/>
              <a:buFont typeface="Helvetica Neue"/>
              <a:buNone/>
            </a:pPr>
            <a:r>
              <a:t/>
            </a:r>
            <a:endParaRPr b="0" i="0" sz="4800" u="none" cap="none" strike="noStrike">
              <a:solidFill>
                <a:srgbClr val="000000"/>
              </a:solidFill>
              <a:latin typeface="Helvetica Neue"/>
              <a:ea typeface="Helvetica Neue"/>
              <a:cs typeface="Helvetica Neue"/>
              <a:sym typeface="Helvetica Neue"/>
            </a:endParaRPr>
          </a:p>
        </p:txBody>
      </p:sp>
      <p:cxnSp>
        <p:nvCxnSpPr>
          <p:cNvPr id="125" name="Google Shape;125;p8"/>
          <p:cNvCxnSpPr/>
          <p:nvPr/>
        </p:nvCxnSpPr>
        <p:spPr>
          <a:xfrm flipH="1">
            <a:off x="20862509" y="6204636"/>
            <a:ext cx="1094614" cy="3335515"/>
          </a:xfrm>
          <a:prstGeom prst="straightConnector1">
            <a:avLst/>
          </a:prstGeom>
          <a:noFill/>
          <a:ln cap="flat" cmpd="sng" w="50800">
            <a:solidFill>
              <a:srgbClr val="D93E2B"/>
            </a:solidFill>
            <a:prstDash val="solid"/>
            <a:miter lim="400000"/>
            <a:headEnd len="sm" w="sm" type="none"/>
            <a:tailEnd len="med" w="med" type="triangle"/>
          </a:ln>
        </p:spPr>
      </p:cxnSp>
      <p:sp>
        <p:nvSpPr>
          <p:cNvPr id="126" name="Google Shape;126;p8"/>
          <p:cNvSpPr txBox="1"/>
          <p:nvPr/>
        </p:nvSpPr>
        <p:spPr>
          <a:xfrm>
            <a:off x="414841" y="3596025"/>
            <a:ext cx="13090372" cy="6523950"/>
          </a:xfrm>
          <a:prstGeom prst="rect">
            <a:avLst/>
          </a:prstGeom>
          <a:noFill/>
          <a:ln>
            <a:noFill/>
          </a:ln>
        </p:spPr>
        <p:txBody>
          <a:bodyPr anchorCtr="0" anchor="ctr" bIns="50800" lIns="50800" spcFirstLastPara="1" rIns="50800" wrap="square" tIns="50800">
            <a:spAutoFit/>
          </a:bodyPr>
          <a:lstStyle/>
          <a:p>
            <a:pPr indent="0" lvl="0" marL="0" marR="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5)User decisions should be made from a small set of options</a:t>
            </a:r>
            <a:endParaRPr/>
          </a:p>
          <a:p>
            <a:pPr indent="-609600" lvl="0" marL="609600" marR="0" rtl="0" algn="l">
              <a:lnSpc>
                <a:spcPct val="90000"/>
              </a:lnSpc>
              <a:spcBef>
                <a:spcPts val="4500"/>
              </a:spcBef>
              <a:spcAft>
                <a:spcPts val="0"/>
              </a:spcAft>
              <a:buClr>
                <a:srgbClr val="000000"/>
              </a:buClr>
              <a:buSzPts val="5904"/>
              <a:buFont typeface="Helvetica Neue"/>
              <a:buChar char="•"/>
            </a:pPr>
            <a:r>
              <a:rPr b="0" i="0" lang="en-US" sz="4800" u="none" cap="none" strike="noStrike">
                <a:solidFill>
                  <a:srgbClr val="000000"/>
                </a:solidFill>
                <a:latin typeface="Helvetica Neue"/>
                <a:ea typeface="Helvetica Neue"/>
                <a:cs typeface="Helvetica Neue"/>
                <a:sym typeface="Helvetica Neue"/>
              </a:rPr>
              <a:t>Novice users need to make choices from a small number of options available since it makes them feel that the system is limited in size and it avoids feelings of being overwhelmed by the enormity of the system </a:t>
            </a:r>
            <a:endParaRPr/>
          </a:p>
          <a:p>
            <a:pPr indent="0" lvl="0" marL="0" marR="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6) There should be sufficient feedback help. </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accent1"/>
              </a:buClr>
              <a:buSzPts val="8160"/>
              <a:buFont typeface="Helvetica Neue"/>
              <a:buNone/>
            </a:pPr>
            <a:r>
              <a:rPr lang="en-US" sz="8160"/>
              <a:t>Design for  Knowledgeable Intermittent Users </a:t>
            </a:r>
            <a:endParaRPr/>
          </a:p>
        </p:txBody>
      </p:sp>
      <p:sp>
        <p:nvSpPr>
          <p:cNvPr id="132" name="Google Shape;132;p9"/>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000000"/>
              </a:buClr>
              <a:buSzPts val="5500"/>
              <a:buFont typeface="Helvetica Neue"/>
              <a:buNone/>
            </a:pPr>
            <a:r>
              <a:t/>
            </a:r>
            <a:endParaRPr/>
          </a:p>
        </p:txBody>
      </p:sp>
      <p:sp>
        <p:nvSpPr>
          <p:cNvPr id="133" name="Google Shape;133;p9"/>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1) System should be </a:t>
            </a:r>
            <a:r>
              <a:rPr lang="en-US" u="sng"/>
              <a:t>consistent</a:t>
            </a:r>
            <a:endParaRPr/>
          </a:p>
          <a:p>
            <a:pPr indent="0" lvl="0" marL="0" rtl="0" algn="l">
              <a:lnSpc>
                <a:spcPct val="90000"/>
              </a:lnSpc>
              <a:spcBef>
                <a:spcPts val="450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2) System should provide good help facilities and good documentation</a:t>
            </a:r>
            <a:endParaRPr/>
          </a:p>
        </p:txBody>
      </p:sp>
    </p:spTree>
  </p:cSld>
  <p:clrMapOvr>
    <a:masterClrMapping/>
  </p:clrMapOvr>
  <mc:AlternateContent>
    <mc:Choice Requires="p14">
      <p:transition spd="slow" p14:dur="20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